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50"/>
  </p:notesMasterIdLst>
  <p:sldIdLst>
    <p:sldId id="267" r:id="rId2"/>
    <p:sldId id="314" r:id="rId3"/>
    <p:sldId id="318" r:id="rId4"/>
    <p:sldId id="351" r:id="rId5"/>
    <p:sldId id="317" r:id="rId6"/>
    <p:sldId id="277" r:id="rId7"/>
    <p:sldId id="323" r:id="rId8"/>
    <p:sldId id="346" r:id="rId9"/>
    <p:sldId id="348" r:id="rId10"/>
    <p:sldId id="350" r:id="rId11"/>
    <p:sldId id="347" r:id="rId12"/>
    <p:sldId id="349" r:id="rId13"/>
    <p:sldId id="298" r:id="rId14"/>
    <p:sldId id="316" r:id="rId15"/>
    <p:sldId id="310" r:id="rId16"/>
    <p:sldId id="278" r:id="rId17"/>
    <p:sldId id="303" r:id="rId18"/>
    <p:sldId id="279" r:id="rId19"/>
    <p:sldId id="302" r:id="rId20"/>
    <p:sldId id="285" r:id="rId21"/>
    <p:sldId id="281" r:id="rId22"/>
    <p:sldId id="282" r:id="rId23"/>
    <p:sldId id="304" r:id="rId24"/>
    <p:sldId id="286" r:id="rId25"/>
    <p:sldId id="283" r:id="rId26"/>
    <p:sldId id="295" r:id="rId27"/>
    <p:sldId id="284" r:id="rId28"/>
    <p:sldId id="288" r:id="rId29"/>
    <p:sldId id="296" r:id="rId30"/>
    <p:sldId id="297" r:id="rId31"/>
    <p:sldId id="287" r:id="rId32"/>
    <p:sldId id="300" r:id="rId33"/>
    <p:sldId id="309" r:id="rId34"/>
    <p:sldId id="307" r:id="rId35"/>
    <p:sldId id="308" r:id="rId36"/>
    <p:sldId id="305" r:id="rId37"/>
    <p:sldId id="306" r:id="rId38"/>
    <p:sldId id="301" r:id="rId39"/>
    <p:sldId id="311" r:id="rId40"/>
    <p:sldId id="312" r:id="rId41"/>
    <p:sldId id="313" r:id="rId42"/>
    <p:sldId id="315" r:id="rId43"/>
    <p:sldId id="291" r:id="rId44"/>
    <p:sldId id="290" r:id="rId45"/>
    <p:sldId id="289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0" autoAdjust="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18/10/2025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733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Bases de photodétection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D39F-1C25-BABC-5433-2AD0FA29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D2FB25-BC35-FE0A-BEC0-413B0391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AD072-E002-8C0C-DB92-75BD17840E2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F76EEAA0-8CB4-45AB-0AEE-AC8E16D5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10956"/>
            <a:ext cx="3672408" cy="1508583"/>
          </a:xfrm>
          <a:prstGeom prst="rect">
            <a:avLst/>
          </a:prstGeom>
        </p:spPr>
      </p:pic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CA7EC25-D8C0-37FB-A420-1E35A114B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0E50B1-1086-464B-5C03-1389F913BEAA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E3B7E1-8076-C5DA-532E-4F76EDC9422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F29821-AABF-9D06-FEA1-834DEA0F223B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BC6F2-867B-A610-DF62-4D4BCAC5BBBB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EABAD-C542-32BA-8D50-1230F7489B73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9382B12-8B89-86FD-0A7C-B5783C4F4830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A605A14-AB7C-7961-A60C-479050FB31F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E6ADF37-4E55-DDD9-2B7D-2EEDEEED609E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84A0F-3CDE-5360-F88A-2FD58D64A69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CA128-977B-8784-075C-2608A1B02A4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A33B03D-BE1B-DD70-035E-517245701CB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5F72A59-53B2-5584-77DD-A343C32D1D3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248C7F-2463-2D4A-DDAF-3856E8354CC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EC528-124A-90C7-1C0A-7EE2F7F7A3CA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635BA8-CCEC-5BCA-8675-5C0338AEE21D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8051D-0D3C-C612-4555-2CAC741991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42C4A-BF6F-1318-6708-4F233F14EC39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9DC2F-0368-27E9-6D87-C90F866D254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C7864E-2B4A-3343-1383-290F1BBC25F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843610-2AC4-267A-F58C-7F6DB9394F38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0F8CD-4EF2-1468-096A-63598C7CD5CC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48264-A763-B47B-E4E0-769C9BB26B86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23775B-9C80-E5F2-8326-5FC33BD0A0B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DA8F8-87F7-69CE-0B9A-D7231D3674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1CD845-9B90-0439-F44E-53AE35260F1B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E0FF1-E3E5-D86A-8545-C62C2A94C0A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687654-6D4F-FB9B-80E0-A1249FDF24A3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99DB01-7F10-0E7B-962B-54A47E56CD6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86DC5-6572-D30E-A24E-FA2A617B1DFE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9829E-FCC6-E29E-E818-998B38E6D31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AC27C9-B6B7-A2BA-B4D6-AA9CA7642A9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0178AF-5899-1375-E35B-AE586222545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9BD961-EA4D-4E1B-F7D1-6C95919D055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5BC200-E364-6708-AE98-3EFD663F1EA6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2201BC-9EAD-4EF9-AE3C-AE8F0EE72C60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EA169B-32EC-7278-E79F-37CF736B8855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2F9EE2B-1D1D-B13B-95E3-94802746E32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EF07F7-3117-D2A2-FBDC-CA1E3CC88E5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9A15D34-4937-54F9-5982-64F3D587B88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D7DE774-F3DD-7BA1-6409-11D6037B642C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F1281-88A9-9BF1-1AD4-6474E8F6986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E6A1D8-1FFC-CD8F-9F50-8B9E4098087C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95D5F1A-BAC1-9551-A73B-2A9B33CB0BDD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9B1D1F-58C2-C5FF-5E3D-343AB77DC5F7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EBA7F40-6373-C422-C18E-B59215258573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C775FD5-46E3-DD02-14AD-ABC28ACE974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DAC3B2A-EA6A-8A83-F932-6630B846792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17E0804-063B-F0BB-14B7-23E2819C17D5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8D1A6B09-6ED1-6D8A-823B-A52541693A4D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5E32139-1604-E2F8-8DBA-5D5E0094C423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2AEAA9E-4D6D-6E88-84B4-F04BD7B66DA6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FF46D7AC-545F-8371-971A-EC2ADC7113F8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807DE80-7499-0B81-B0A4-0EC2F98FEF79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CB0E8AB-7F07-A732-DF56-03D1D73003E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69DA56B-E0C0-4887-748B-938D4A8C0504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7C0A787-1A3A-9FBD-0E51-E9B0D6D555EC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F557C063-EFD6-4FA9-FFA8-A4173BBE9B25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B11125EB-CA13-9034-C6F7-A2E42B97DD7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59D1817-6B98-F336-2F8C-268B0BC21BA1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57B73220-922F-3938-71B4-1D2A993D0E0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54641962-1A69-9B8F-F60D-95E0856D3547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39E60739-A05C-7190-E078-5357730F31FF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42E290A-9C31-97E2-55E9-47EC2A880E6F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5690FE64-D532-6D02-F652-D7EC4208D51C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96790B-B3FF-C5C7-B330-F7C44445F10C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7D9FA65-0D93-2AD7-3CF6-3115952E5267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24779BBA-90CD-38D3-4403-6B2197A087A3}"/>
              </a:ext>
            </a:extLst>
          </p:cNvPr>
          <p:cNvCxnSpPr>
            <a:cxnSpLocks/>
          </p:cNvCxnSpPr>
          <p:nvPr/>
        </p:nvCxnSpPr>
        <p:spPr>
          <a:xfrm flipV="1">
            <a:off x="6790933" y="3718237"/>
            <a:ext cx="328" cy="105062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AA7FE32-1707-854C-AAAD-9CDC764C650F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A08662E4-A829-98A4-747B-43A430167C6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61CD58D0-82D9-B8E5-0E6F-9A067167E0C7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46AC216A-73A5-C4CC-C7A2-6EA76F13477F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98AA2A3-584E-BCCF-053E-24249D127CD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ED469087-600B-0CD3-1D6B-803EA50DD6FF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4834E2B-48EC-1C46-C3F4-5FC167C74D69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2CC47C1-4A50-8ABF-A041-F657113D5EF0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B182DB-05CA-E315-7194-E3E6B0B443DF}"/>
              </a:ext>
            </a:extLst>
          </p:cNvPr>
          <p:cNvCxnSpPr>
            <a:cxnSpLocks/>
          </p:cNvCxnSpPr>
          <p:nvPr/>
        </p:nvCxnSpPr>
        <p:spPr>
          <a:xfrm flipV="1">
            <a:off x="5548906" y="3742011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161CE54-5406-A6C1-9BEB-D82D3551553F}"/>
              </a:ext>
            </a:extLst>
          </p:cNvPr>
          <p:cNvCxnSpPr>
            <a:cxnSpLocks/>
          </p:cNvCxnSpPr>
          <p:nvPr/>
        </p:nvCxnSpPr>
        <p:spPr>
          <a:xfrm>
            <a:off x="6312024" y="3744000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9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893C-F5D8-D88F-D847-E5387DA4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508D1-52DD-75A3-AE85-692EE159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3D7FA7-86B6-BD4D-F8A4-7AC8260934B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EDCE8E6E-5CFC-114A-1B95-AD0F19580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10956"/>
            <a:ext cx="3672408" cy="1508583"/>
          </a:xfrm>
          <a:prstGeom prst="rect">
            <a:avLst/>
          </a:prstGeom>
        </p:spPr>
      </p:pic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90BFC7-E891-2DAD-B7D2-F23979DE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FFF5F3-67D3-F8D5-96BC-A813E1368388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A9A051-9A9D-99FF-92D4-B9CED12FFAE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80DFF-C4D0-D6B2-C270-264D7E2BF2AC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051141-D0DC-C32C-01F6-B1FA202A6C5F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1195EE-D8F3-5D44-3867-8D80FAC4CB4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41AA4D4-B8A7-4A39-B4F2-D981E98ED4F7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1F9CE6-F34B-9DBA-C11E-747D25D682C0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346A3D-6744-45F2-A939-2E1A61181D5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8CE53E1E-2589-2B59-9925-AFF7C68A2D37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E444FF-F2F4-BF31-DA94-9BF5D40FC619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AC99477-E8A4-68DB-CBCA-E7BB19E3AB55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E2EE8-D05A-2F8C-8F7B-CD23AF2C256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2A3F8A-FC9B-2E2F-1277-72FDA1A41FC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610536-4142-9DF4-8EE3-AA67C3C9F01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7430AE-4865-1F9E-28C3-751153C92650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D45CBE-969F-C904-38BA-3DC7381E704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D2AEE2-01FA-D211-E3E9-E965BC89685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1877DC-6E74-D30A-3A40-4AD525DAE5CE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003877-BC90-1D79-E678-CCF574B76457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6184A3-9F05-AA6B-F737-2830EE69F741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6E06B5-B4CE-BF69-ADFB-2A5FDE79BCD4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72FEAA-4197-7CC4-8881-03794E65877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CF577-2D92-F713-1124-AC09EFA6CA4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212272-8DD4-5B14-096F-F6C5CEBA2AE8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645AD9-2A91-3A14-670F-1F4539BFE5B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E97A31-76E2-2D74-0D45-F6DCDA73B3B4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9703F9-EDEB-E98C-D1A7-DBAF9B9410D7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02284C-DF7A-D2BB-E121-BFF9B34F454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D8A0CC-731B-828B-6FD4-972BC0E7D24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6AE732-A4FB-9C83-53E4-B5D8FA0BDCF8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04C3A-D0E9-A2B3-3A24-65009ED4FD8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6D44C5-8A49-52C4-2A89-D7BC36E58D9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7F1E0F-C837-9DCB-F6F5-C33A81A7B6C4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FBAC38-68CB-8585-5F92-7B10DFFD3EC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AF4B16-B5B1-6B10-F162-B6DF8B728F4B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71C9D85-374C-7B45-5D67-7805F726F582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A127B34-CEA5-BB0E-094C-5ADBD1D718AC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E6E0B-52AB-249C-618E-0B12BE42B7F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5BF9B0FA-B536-28AE-08FB-38CDF1A56F5D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13246FF-670B-140F-C897-B6DDEE0D2460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2DDD8-EBD1-B031-6CDF-6B18BB4E8AE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5F4C8A-9344-D0DB-CB7D-806002996457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70D53D7-C590-9142-23CB-AD80A9F0D2B9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83A2E-8093-C1AD-26B4-A66E95BC8CEB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1567045-6074-03E1-9776-35802A7C1B1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E48700-AB2E-252A-D61E-E9CD9F8EA3D3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7A09E6A-245F-F98E-F8C3-9DC012025154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EABD7DA7-E9A7-5294-B361-07E8E86EEEF2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555FA75C-F47F-F9E8-3C23-85DE32869BF9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96A6B4A-244A-F724-4D12-8ECD34D977BC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B89FF043-2EB7-83BA-066D-138D216502A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E27F8C62-324F-77C4-F4C1-1987808BDB4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6B30C8F-ECE8-7527-5A76-8F015FC3C2A1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A5B341D-DF64-63A1-B0E7-CE62C1F5567A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B92D4F-3573-24DE-C320-3260F2AF57CD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AAFB4D17-2DD2-BAB0-77CD-5C85D14CE2E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FDA47CF-DA3F-F3AA-26C5-678729E570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2A133A-102B-57AB-75FC-EEC560A7C93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EC22F5A-6870-163C-61E4-41E0842BFB8E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9C41BF5-06BD-0DE1-B4FC-492497BFBBC3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970E07A-B992-100A-2666-8E1CF9334991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5CA2F44-EDDE-22C6-3E25-5E465D60828E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D9B997B7-95D9-C8D1-3159-76BEF8522C78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E693B011-DC87-0E40-8E37-537DCB1CEC84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DBA31B02-7554-4992-8C79-919645369C59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734B27BA-6D09-964A-5923-67182F11CF3A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4E7B160D-90D4-F6EF-5EA1-ED3895A4BCD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1BB3785-8BDB-F535-AFBA-A136F033A101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8C72C05-3C7D-ED30-0DA1-FD81EF3897EA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4E801C2-AAEF-7BAE-8E25-799C20757910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60EE94E2-CA5A-BC1A-FAB7-6B8DFC2E5A9A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9D387FD3-625D-DD6C-FF0E-FF9902B7403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2D0173BD-388B-8307-231B-476A35550E45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CABE3B9-46FF-AD8F-1107-971D5D934F12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que 57" descr="Pensée scientifique contour">
            <a:extLst>
              <a:ext uri="{FF2B5EF4-FFF2-40B4-BE49-F238E27FC236}">
                <a16:creationId xmlns:a16="http://schemas.microsoft.com/office/drawing/2014/main" id="{8DD88200-8E18-C498-6D44-A562BA01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ADB9-B9E0-FB1E-A479-985B0748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368C3-9BFC-29D8-2B03-E96E3AA1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55048-93A7-73B3-CBDA-7D3C7EA662F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FA7B41DD-9CFD-6200-EA69-8A0EAB874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10956"/>
            <a:ext cx="3672408" cy="1508583"/>
          </a:xfrm>
          <a:prstGeom prst="rect">
            <a:avLst/>
          </a:prstGeom>
        </p:spPr>
      </p:pic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CD492-6F49-E383-A712-386FC582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74CE1DD-65D1-FC5D-6330-49EBCD7D0172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715D47-4AFF-EAA4-2803-E0A6DCC9A27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1AFD0F-5857-7374-CC91-D9862997D450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144C4-0CB6-3D04-2446-7E2D1362B960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03102-F276-161A-433A-429E6846C8A8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4DC090-D1D8-2406-9F3C-5A9366F8C3E2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ED1C4B2-1FFC-440F-8357-DEC066ABDB4F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07CC608-C244-BE10-20CD-5F75A606B1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C064DC6-990A-FD00-A224-B78E433DD04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102E00-876E-C731-6357-C9001E6C2F8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7500E3F-E76E-E237-51ED-1FCBF25F330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C309397-0E4A-3818-BB9E-1755B74AAF30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81251-ABC9-C27D-A689-1C64736BAF2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EDE52-7E9D-44C3-1A81-CD8B92043C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F85F7D-C91F-FD56-836F-0BB31268827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9EA6E-4A2B-EC04-DE89-63081361CB6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454C4-D33B-E878-1ACE-37CD611DE38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448DC3-E5C8-CCC5-6413-1857D6011E5B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34AEA-5F0A-E45E-1AC5-AACE53A784A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E55A59-6972-A914-6DF4-18933502637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7DA1D2-9F61-B463-71A6-6832511FA19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FB4EFE-27B4-0DB5-847A-05B68B20687C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4ED94E-B8FA-1ADF-BD28-B6BA816E49FB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198581-853E-7C69-9D8B-CF074456C5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5B36D4-BB4A-621D-E9A1-E885049AE3A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1302F8-250F-7A44-508C-0777E8B6A0A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70DE96-6E4E-876D-9B23-426E321EC0A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A00B4-A574-BE73-045F-830A42B3E5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9B7DA-8C22-CD1F-0AD1-F4436BAAE0A5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E0C1F-1119-1904-5353-53BD870424A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8D03C-9FDA-9C83-EB8A-79CF00CEB78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E63F20-A883-651E-6972-5BF9B4AD556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069D5-169E-74F0-E852-F95188D4731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67A99-EE97-3BB0-7C24-C05C8C871AE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526498-FC3C-479B-3160-D0C29677EF2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B375852-122F-0DC5-A406-513CE76F2C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1CAFCB2-361B-4FF6-6AA1-884257CFC5E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5E0A37-B0C4-B513-6984-4F6C7236D2B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7EDE3AC-6F25-8B21-3263-ABF4877D485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F4EF651-CCFC-8666-EF71-B2F2381CDFEE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BBD3D-4484-3D21-1AA8-C9B9085A1D52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9FD268E-72C6-BEA8-677B-E1E1F9CFBF8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4FAD5D9-96F9-AFC7-9C17-6D800B160FCA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C5DE91-F4A7-4F51-285B-71D6BB2C3EB8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861550-A1A0-13C5-157A-73D3C1FB4D1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66DA38-643F-DF7E-33BF-E59E6DCBD375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E4956DC-C8D6-8158-E0A3-E4FDC93B2109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A9E2472-7D84-D2B9-77C4-D43496C3CCEB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D7A34E-294B-74B9-68F3-43BFD691C28C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E376422-44AC-AB8B-8511-BE0F9932DFB8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E9CEBF3-D6CE-6D80-F734-10A753629E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21FFA8E1-42D6-0A58-B079-3E669FFBD064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A366D20-8760-34DB-81F1-241A84E98F8E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FBCA18E-69F5-F42C-AB15-1185B589B38D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89BB004-257D-0149-E1FC-1687AE665C4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E1BDD7C-BEEB-9BB6-2EAA-1587D0B5A7D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E73780FA-88DB-AB01-2976-C7ADA879CDC7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15DCBE4-826E-69B4-7CA4-C5596B2A2E6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4C1CB00-7513-75D9-0FD1-DE746ADF57A7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05293CAC-C22D-8A21-47AE-B37AF2496742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064720CE-6F77-921C-2B5E-8E61813261E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0ACF201-0538-B308-B5A1-082668BDC6A4}"/>
              </a:ext>
            </a:extLst>
          </p:cNvPr>
          <p:cNvCxnSpPr>
            <a:cxnSpLocks/>
          </p:cNvCxnSpPr>
          <p:nvPr/>
        </p:nvCxnSpPr>
        <p:spPr>
          <a:xfrm flipV="1">
            <a:off x="4890678" y="3674006"/>
            <a:ext cx="772203" cy="10839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92D4B428-122B-E856-8D0B-95131900749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99D8470-EAC9-47CC-7FCC-84D830D1E493}"/>
              </a:ext>
            </a:extLst>
          </p:cNvPr>
          <p:cNvCxnSpPr>
            <a:cxnSpLocks/>
          </p:cNvCxnSpPr>
          <p:nvPr/>
        </p:nvCxnSpPr>
        <p:spPr>
          <a:xfrm>
            <a:off x="5670204" y="368420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10D10D8-5298-71C5-CCEE-9672E33B7CBC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1209DD-C282-810A-5C68-270B70E966F5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CFC01C58-78CF-1283-312C-9E168E6D3EA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5DDB771-56E9-3F6A-DA1A-55924BFF5C43}"/>
              </a:ext>
            </a:extLst>
          </p:cNvPr>
          <p:cNvCxnSpPr>
            <a:cxnSpLocks/>
          </p:cNvCxnSpPr>
          <p:nvPr/>
        </p:nvCxnSpPr>
        <p:spPr>
          <a:xfrm flipV="1">
            <a:off x="6146135" y="3684205"/>
            <a:ext cx="0" cy="10846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2EA684A5-C1C4-86AD-E836-ABD8EFE73958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3DDF331E-870E-91F5-7E10-369F16892F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FA2CAED-3F5C-3FB4-8378-330CD9EEF090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977C5C9-C94E-8D32-F6C4-DCCCFE32A1C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0D2DDFDE-6FB8-C360-AFD5-C1CB7FC9C793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BF21CDF2-E92E-375C-E4B4-21F836FF0871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F89DFC5-1225-19BD-6E6E-870726C0A88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0B14977-E3C7-9E76-8667-F72525953EFE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31FB1D2-8EFE-1DAB-C4E4-9DF027C9E5C3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79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3C9689-71C7-7234-AD46-DE8058FB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F8BCBC-B0B2-F0B6-5C2F-9839A93A1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C5504-D901-DF29-E76E-39150C5E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BB8BBC-B436-3A88-0661-EB53F5BEC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D16777-C940-092A-A489-4B445533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 err="1">
                <a:latin typeface="Bahnschrift SemiBold" panose="020B0502040204020203" pitchFamily="34" charset="0"/>
              </a:rPr>
              <a:t>LEDs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E7F91D-C747-1796-1DB5-00FEA6032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7F79B12B-B097-3032-2744-389FBCA2D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0C9F2AC-EBFD-E3EE-BD73-C3D11B35D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9DB271-7915-7EF7-6E6F-D8FFFC4E7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59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21B05-0D8D-E235-DEBE-602AAA17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0152F-89F4-03D8-01C8-93EB01B0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LEDs</a:t>
            </a:r>
            <a:r>
              <a:rPr lang="fr-FR" dirty="0"/>
              <a:t> et circuits d’émission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2D4085-EAF9-6515-F405-AF8C4D82BAF8}"/>
              </a:ext>
            </a:extLst>
          </p:cNvPr>
          <p:cNvSpPr txBox="1"/>
          <p:nvPr/>
        </p:nvSpPr>
        <p:spPr>
          <a:xfrm>
            <a:off x="397519" y="5352748"/>
            <a:ext cx="92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Raleway ExtraBold" pitchFamily="2" charset="0"/>
              </a:rPr>
              <a:t>Source de photons</a:t>
            </a:r>
            <a:endParaRPr lang="fr-FR" sz="28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C7B404-0945-9E50-C7AF-AE09A9AB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2" y="2299055"/>
            <a:ext cx="4744167" cy="22598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223920C-78E6-FD9C-C19F-C8726247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920C859-7C42-5D8B-B9F6-C9D93A70B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594" y="6367566"/>
            <a:ext cx="1035395" cy="2771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BC46A13-92CC-A7CB-D667-BDA5E2CC8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64" y="6431437"/>
            <a:ext cx="2060773" cy="2133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11B559C-2941-838C-8FC8-33C433022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692" y="500276"/>
            <a:ext cx="1366554" cy="11743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B8D131B-C952-F757-C0D7-23F6FE346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686" y="2825692"/>
            <a:ext cx="3352732" cy="32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C480-517E-EC0D-9C7C-B940A66C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E1DD6-3562-A588-D9CA-4BD2B603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LEDs</a:t>
            </a:r>
            <a:r>
              <a:rPr lang="fr-FR" dirty="0"/>
              <a:t> et circuits d’émission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F11BB7-69D3-8D8F-28D6-7E15A119C6DF}"/>
              </a:ext>
            </a:extLst>
          </p:cNvPr>
          <p:cNvSpPr txBox="1"/>
          <p:nvPr/>
        </p:nvSpPr>
        <p:spPr>
          <a:xfrm>
            <a:off x="397519" y="5352748"/>
            <a:ext cx="925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/>
                </a:solidFill>
                <a:latin typeface="Raleway ExtraBold" pitchFamily="2" charset="0"/>
              </a:rPr>
              <a:t>Source de photons</a:t>
            </a:r>
            <a:endParaRPr lang="fr-FR" sz="28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412F6A4-209C-3316-0AB7-C361C83A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92" y="500276"/>
            <a:ext cx="1366554" cy="11743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ED7CA4A-9EE6-9BB7-D8EA-C96651B12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288957"/>
            <a:ext cx="6396608" cy="40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2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92" y="500276"/>
            <a:ext cx="1366554" cy="11743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électriques d’une LED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1" y="4966175"/>
            <a:ext cx="4645221" cy="18318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67" y="2096655"/>
            <a:ext cx="5116071" cy="26819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F17ACC-61F6-EA66-87AE-E1FB2798F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90" y="6091679"/>
            <a:ext cx="1035395" cy="2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E92A-96DB-E23B-8F44-6384FEF4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C457828-C9DE-5219-D69C-D12965DE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92" y="500276"/>
            <a:ext cx="1366554" cy="11743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FC8294B-A4DB-8E98-4D97-47AE0F84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électriques d’une LED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A7072E-08A4-A59D-6A90-4666876D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68" y="2096655"/>
            <a:ext cx="3043990" cy="159571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FA3483-D80F-105E-4CFA-CD3A9B3F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819A72-000B-6C93-78DA-76625E9F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F8CBB4-3340-2B7E-6C47-D4F0F7FBA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6091679"/>
            <a:ext cx="1035395" cy="2771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CAF001-C79C-B17E-DF17-631DFBB11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2" y="3801198"/>
            <a:ext cx="6157259" cy="29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8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92" y="500276"/>
            <a:ext cx="1366554" cy="11743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électriques d’une LED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D2CE16-7B41-3FEC-657B-A6136ABE74DE}"/>
              </a:ext>
            </a:extLst>
          </p:cNvPr>
          <p:cNvSpPr txBox="1"/>
          <p:nvPr/>
        </p:nvSpPr>
        <p:spPr>
          <a:xfrm>
            <a:off x="1099022" y="2001073"/>
            <a:ext cx="3868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Interstate" panose="00000400000000000000" pitchFamily="2" charset="0"/>
              </a:rPr>
              <a:t>Idéalement : source de courant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490F9D-5469-1B53-E2A3-DD044479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E0E9F6-C01A-F839-A56E-C3EA2AB7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18" y="5943346"/>
            <a:ext cx="1035395" cy="2771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8CA571-44E9-D798-71B0-6791A9C5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B00EBD-2B0A-9287-C489-DF36F19E5D97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5EE7C8-0D90-7B4C-12B2-A3D0A7F6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7" y="3243878"/>
            <a:ext cx="6701896" cy="26994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CD6168-1278-9BCB-41D3-75702AFD1CF5}"/>
              </a:ext>
            </a:extLst>
          </p:cNvPr>
          <p:cNvSpPr/>
          <p:nvPr/>
        </p:nvSpPr>
        <p:spPr>
          <a:xfrm>
            <a:off x="658047" y="4247268"/>
            <a:ext cx="6701896" cy="25735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E14EE-734C-223D-CE11-88C0BE689CBB}"/>
              </a:ext>
            </a:extLst>
          </p:cNvPr>
          <p:cNvSpPr/>
          <p:nvPr/>
        </p:nvSpPr>
        <p:spPr>
          <a:xfrm>
            <a:off x="658047" y="3983260"/>
            <a:ext cx="6701896" cy="25735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8FEB0-7F1C-5C59-3CC2-2C1FD33F0D00}"/>
              </a:ext>
            </a:extLst>
          </p:cNvPr>
          <p:cNvSpPr/>
          <p:nvPr/>
        </p:nvSpPr>
        <p:spPr>
          <a:xfrm>
            <a:off x="658047" y="4511276"/>
            <a:ext cx="6701896" cy="25735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44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255C-83A9-E2FB-56B6-FB66E32B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69CB1629-FA28-7494-C79A-082E59AC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821" y="2248825"/>
            <a:ext cx="2383718" cy="23603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DDABFF-3496-6AB3-EDEE-307EE6BA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692" y="500276"/>
            <a:ext cx="1366554" cy="11743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D8E5853-F7FA-6DF2-EC1B-3F33D9A3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 électriques d’une LED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D2C307F-DAE9-B62D-7B76-044A75F60CFA}"/>
              </a:ext>
            </a:extLst>
          </p:cNvPr>
          <p:cNvSpPr txBox="1"/>
          <p:nvPr/>
        </p:nvSpPr>
        <p:spPr>
          <a:xfrm>
            <a:off x="1099022" y="2001073"/>
            <a:ext cx="3868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Interstate" panose="00000400000000000000" pitchFamily="2" charset="0"/>
              </a:rPr>
              <a:t>Idéalement : source de courant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7AD7BD-9ECA-5B92-4A69-3833FA2B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9" y="2617385"/>
            <a:ext cx="3819198" cy="38113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5485C4-D53D-8840-4EED-A7857C383CE9}"/>
              </a:ext>
            </a:extLst>
          </p:cNvPr>
          <p:cNvSpPr txBox="1"/>
          <p:nvPr/>
        </p:nvSpPr>
        <p:spPr>
          <a:xfrm>
            <a:off x="3705674" y="5048442"/>
            <a:ext cx="3868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une LED Rouge Standard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Vf = 2V 	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If</a:t>
            </a:r>
            <a:r>
              <a:rPr lang="fr-FR" sz="1600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30 mA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0E81FE-E1CA-DE23-ABE5-DF404CFD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FBB2405-7C0D-5E0B-FFD8-8C04F67A9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52623-8CB9-C5C3-B204-9CD1C3D5D70E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B25010C-4C10-DED5-10EB-85F6E16A26ED}"/>
              </a:ext>
            </a:extLst>
          </p:cNvPr>
          <p:cNvCxnSpPr>
            <a:cxnSpLocks/>
          </p:cNvCxnSpPr>
          <p:nvPr/>
        </p:nvCxnSpPr>
        <p:spPr>
          <a:xfrm>
            <a:off x="6440557" y="2991678"/>
            <a:ext cx="0" cy="8647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108D28-512D-3777-2787-B2355B8E0B79}"/>
              </a:ext>
            </a:extLst>
          </p:cNvPr>
          <p:cNvCxnSpPr>
            <a:cxnSpLocks/>
          </p:cNvCxnSpPr>
          <p:nvPr/>
        </p:nvCxnSpPr>
        <p:spPr>
          <a:xfrm>
            <a:off x="5695122" y="3856383"/>
            <a:ext cx="7454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46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69E38E-3A38-E080-F23F-3D69BA61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6BE155-DD0F-5AEB-CCCF-1A5DECE7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6CD88-E860-55F9-70E6-B2FD5E2D0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F4B61B-D0D2-4640-9251-F477629C7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2872A4-F0C3-0D7B-1FF0-4CF355BAF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Photodétection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Exemples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4D6338-9A27-F41D-4A80-A945DA9CE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6D503C8E-4EC6-5EFA-B293-96A819E26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3B556223-814F-F9A4-50BF-5E42CB81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711CC6-F25C-A710-0440-65440CD51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25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 err="1">
                <a:latin typeface="Bahnschrift SemiBold" panose="020B0502040204020203" pitchFamily="34" charset="0"/>
              </a:rPr>
              <a:t>Photodétection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7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6" y="2089944"/>
            <a:ext cx="6524359" cy="30398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Photodiode, une diode mais…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D91B67-991B-E3AC-CDD3-0514D835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97" y="5029212"/>
            <a:ext cx="2219567" cy="168512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6039821-AF07-B8AA-D4AD-AD1473AAF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256" y="2601151"/>
            <a:ext cx="4158328" cy="266079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3D999F0-1CE6-BDB7-A59E-7965B1770FEE}"/>
              </a:ext>
            </a:extLst>
          </p:cNvPr>
          <p:cNvSpPr txBox="1"/>
          <p:nvPr/>
        </p:nvSpPr>
        <p:spPr>
          <a:xfrm>
            <a:off x="4341067" y="6372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https://www.youtube.com/watch?v=rNoHLOumplk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354B60-386D-4DA1-893C-60C9648C6B6A}"/>
              </a:ext>
            </a:extLst>
          </p:cNvPr>
          <p:cNvSpPr txBox="1"/>
          <p:nvPr/>
        </p:nvSpPr>
        <p:spPr>
          <a:xfrm>
            <a:off x="4341067" y="60027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https://www.youtube.com/watch?v=KgKcbW77txY</a:t>
            </a:r>
          </a:p>
        </p:txBody>
      </p:sp>
    </p:spTree>
    <p:extLst>
      <p:ext uri="{BB962C8B-B14F-4D97-AF65-F5344CB8AC3E}">
        <p14:creationId xmlns:p14="http://schemas.microsoft.com/office/powerpoint/2010/main" val="231160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Photodiode, une diode mais…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239FE2-0D87-6889-76B9-152D65A8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97" y="5029212"/>
            <a:ext cx="2219567" cy="16851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DF2C12-21C1-B5E2-C1B9-386CE83C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82A5FF-57A8-5065-4A64-96E48AD40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6" y="2089944"/>
            <a:ext cx="6524359" cy="30398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849CB4-5BF0-FF65-BA19-AC02E67EA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0C33-9449-DD6A-9691-E1D14386E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C0A10A-5634-F7E3-6181-C750D0E6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52C236-6949-056D-E3CD-06361A90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Photodiode, une diode mais…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2EF774-DA37-0F11-B80F-F34B0726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97" y="5029212"/>
            <a:ext cx="2219567" cy="16851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90F01C9-B2F4-7B2E-E026-3009C3C9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CDF58A-06A8-F14F-52EA-22BCED1F1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6" y="2089944"/>
            <a:ext cx="6524359" cy="303984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5EA6DC-4B10-424E-E929-F42C8D0D3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6807AD7-8C2F-653A-DC9C-E188BB6EA7D8}"/>
              </a:ext>
            </a:extLst>
          </p:cNvPr>
          <p:cNvCxnSpPr>
            <a:cxnSpLocks/>
          </p:cNvCxnSpPr>
          <p:nvPr/>
        </p:nvCxnSpPr>
        <p:spPr>
          <a:xfrm flipV="1">
            <a:off x="6768548" y="4035287"/>
            <a:ext cx="0" cy="1520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6B9AF61-AC4D-091C-782F-9F030486703C}"/>
              </a:ext>
            </a:extLst>
          </p:cNvPr>
          <p:cNvCxnSpPr>
            <a:cxnSpLocks/>
          </p:cNvCxnSpPr>
          <p:nvPr/>
        </p:nvCxnSpPr>
        <p:spPr>
          <a:xfrm flipV="1">
            <a:off x="6185452" y="4035287"/>
            <a:ext cx="0" cy="15206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E0B6E96-8CFF-B01B-D6BC-35CDFD517758}"/>
              </a:ext>
            </a:extLst>
          </p:cNvPr>
          <p:cNvCxnSpPr>
            <a:cxnSpLocks/>
          </p:cNvCxnSpPr>
          <p:nvPr/>
        </p:nvCxnSpPr>
        <p:spPr>
          <a:xfrm flipV="1">
            <a:off x="6427304" y="4035287"/>
            <a:ext cx="0" cy="15206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263F2A-8C5B-DD04-C557-F660D24DF67B}"/>
              </a:ext>
            </a:extLst>
          </p:cNvPr>
          <p:cNvSpPr/>
          <p:nvPr/>
        </p:nvSpPr>
        <p:spPr>
          <a:xfrm>
            <a:off x="7109793" y="2907912"/>
            <a:ext cx="891208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81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 err="1">
                <a:latin typeface="Bahnschrift SemiBold" panose="020B0502040204020203" pitchFamily="34" charset="0"/>
              </a:rPr>
              <a:t>Photodétection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Montage simple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7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2F9347-6A36-4DFC-314F-983DA0C4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643" y="2514833"/>
            <a:ext cx="2294795" cy="34657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81F139D-B54B-7C7A-6CB5-AF27F925A3C2}"/>
              </a:ext>
            </a:extLst>
          </p:cNvPr>
          <p:cNvSpPr txBox="1"/>
          <p:nvPr/>
        </p:nvSpPr>
        <p:spPr>
          <a:xfrm>
            <a:off x="9282896" y="5410110"/>
            <a:ext cx="2617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V</a:t>
            </a:r>
            <a:r>
              <a:rPr lang="fr-FR" sz="2400" b="1" baseline="-25000" dirty="0"/>
              <a:t>S</a:t>
            </a:r>
            <a:r>
              <a:rPr lang="fr-FR" sz="2400" b="1" dirty="0"/>
              <a:t> = R</a:t>
            </a:r>
            <a:r>
              <a:rPr lang="fr-FR" sz="2400" b="1" baseline="-25000" dirty="0"/>
              <a:t>PHD</a:t>
            </a:r>
            <a:r>
              <a:rPr lang="fr-FR" sz="2400" b="1" dirty="0"/>
              <a:t> . </a:t>
            </a:r>
            <a:r>
              <a:rPr lang="fr-FR" sz="2400" b="1" dirty="0" err="1"/>
              <a:t>I</a:t>
            </a:r>
            <a:r>
              <a:rPr lang="fr-FR" sz="2400" b="1" baseline="-25000" dirty="0" err="1"/>
              <a:t>photo</a:t>
            </a:r>
            <a:endParaRPr lang="fr-FR" sz="2400" b="1" baseline="-25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F5300C-80EA-8D56-BEB2-0E236C67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97" y="5029212"/>
            <a:ext cx="2219567" cy="1685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80E7F5E-3491-DD54-A447-218B0553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6" y="2089944"/>
            <a:ext cx="6524359" cy="30398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45C889-C661-58C3-BFFA-E496108B4DDE}"/>
              </a:ext>
            </a:extLst>
          </p:cNvPr>
          <p:cNvSpPr/>
          <p:nvPr/>
        </p:nvSpPr>
        <p:spPr>
          <a:xfrm>
            <a:off x="6006478" y="2186872"/>
            <a:ext cx="1481560" cy="108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24501-07DC-9B8F-BEE2-E57E41221B63}"/>
              </a:ext>
            </a:extLst>
          </p:cNvPr>
          <p:cNvSpPr/>
          <p:nvPr/>
        </p:nvSpPr>
        <p:spPr>
          <a:xfrm>
            <a:off x="6006478" y="4315853"/>
            <a:ext cx="1481560" cy="108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7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2F9347-6A36-4DFC-314F-983DA0C4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643" y="2514833"/>
            <a:ext cx="2294795" cy="34657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81F139D-B54B-7C7A-6CB5-AF27F925A3C2}"/>
              </a:ext>
            </a:extLst>
          </p:cNvPr>
          <p:cNvSpPr txBox="1"/>
          <p:nvPr/>
        </p:nvSpPr>
        <p:spPr>
          <a:xfrm>
            <a:off x="9282896" y="5410110"/>
            <a:ext cx="2617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V</a:t>
            </a:r>
            <a:r>
              <a:rPr lang="fr-FR" sz="2400" b="1" baseline="-25000" dirty="0"/>
              <a:t>S</a:t>
            </a:r>
            <a:r>
              <a:rPr lang="fr-FR" sz="2400" b="1" dirty="0"/>
              <a:t> = R</a:t>
            </a:r>
            <a:r>
              <a:rPr lang="fr-FR" sz="2400" b="1" baseline="-25000" dirty="0"/>
              <a:t>PHD</a:t>
            </a:r>
            <a:r>
              <a:rPr lang="fr-FR" sz="2400" b="1" dirty="0"/>
              <a:t> . </a:t>
            </a:r>
            <a:r>
              <a:rPr lang="fr-FR" sz="2400" b="1" dirty="0" err="1"/>
              <a:t>I</a:t>
            </a:r>
            <a:r>
              <a:rPr lang="fr-FR" sz="2400" b="1" baseline="-25000" dirty="0" err="1"/>
              <a:t>photo</a:t>
            </a:r>
            <a:endParaRPr lang="fr-FR" sz="2400" b="1" baseline="-25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F5300C-80EA-8D56-BEB2-0E236C67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97" y="5029212"/>
            <a:ext cx="2219567" cy="1685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80E7F5E-3491-DD54-A447-218B0553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06" y="2089944"/>
            <a:ext cx="6524359" cy="30398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45C889-C661-58C3-BFFA-E496108B4DDE}"/>
              </a:ext>
            </a:extLst>
          </p:cNvPr>
          <p:cNvSpPr/>
          <p:nvPr/>
        </p:nvSpPr>
        <p:spPr>
          <a:xfrm>
            <a:off x="6006478" y="2186872"/>
            <a:ext cx="1481560" cy="108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24501-07DC-9B8F-BEE2-E57E41221B63}"/>
              </a:ext>
            </a:extLst>
          </p:cNvPr>
          <p:cNvSpPr/>
          <p:nvPr/>
        </p:nvSpPr>
        <p:spPr>
          <a:xfrm>
            <a:off x="6006478" y="4315853"/>
            <a:ext cx="1481560" cy="108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8C9C485-2033-2105-8303-3D4A9E4A0F72}"/>
              </a:ext>
            </a:extLst>
          </p:cNvPr>
          <p:cNvCxnSpPr>
            <a:cxnSpLocks/>
          </p:cNvCxnSpPr>
          <p:nvPr/>
        </p:nvCxnSpPr>
        <p:spPr>
          <a:xfrm>
            <a:off x="2685595" y="3381861"/>
            <a:ext cx="1506263" cy="18390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F24CBD64-90CE-DFB1-86FA-1191618B4004}"/>
              </a:ext>
            </a:extLst>
          </p:cNvPr>
          <p:cNvSpPr/>
          <p:nvPr/>
        </p:nvSpPr>
        <p:spPr>
          <a:xfrm>
            <a:off x="3190979" y="3985889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3B44C3E-5E1E-D02B-90E8-79958DC2C4E6}"/>
              </a:ext>
            </a:extLst>
          </p:cNvPr>
          <p:cNvSpPr/>
          <p:nvPr/>
        </p:nvSpPr>
        <p:spPr>
          <a:xfrm>
            <a:off x="3651311" y="4557125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EA4F1BA-DEF0-1A17-8BBA-D98612DA7586}"/>
              </a:ext>
            </a:extLst>
          </p:cNvPr>
          <p:cNvSpPr/>
          <p:nvPr/>
        </p:nvSpPr>
        <p:spPr>
          <a:xfrm>
            <a:off x="2830318" y="3539925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4650657" y="6308540"/>
            <a:ext cx="448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Tension de polarisation non constante</a:t>
            </a:r>
          </a:p>
        </p:txBody>
      </p:sp>
    </p:spTree>
    <p:extLst>
      <p:ext uri="{BB962C8B-B14F-4D97-AF65-F5344CB8AC3E}">
        <p14:creationId xmlns:p14="http://schemas.microsoft.com/office/powerpoint/2010/main" val="3941104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expérimentale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6" y="2185035"/>
            <a:ext cx="5753100" cy="4124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B05CAD6-6D3E-590A-FCDF-1D26DD23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643" y="2514833"/>
            <a:ext cx="2294795" cy="34657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EA311CB-56A2-F3FB-E970-A713C2F95C49}"/>
              </a:ext>
            </a:extLst>
          </p:cNvPr>
          <p:cNvSpPr txBox="1"/>
          <p:nvPr/>
        </p:nvSpPr>
        <p:spPr>
          <a:xfrm>
            <a:off x="9282896" y="5410110"/>
            <a:ext cx="2617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V</a:t>
            </a:r>
            <a:r>
              <a:rPr lang="fr-FR" sz="2400" b="1" baseline="-25000" dirty="0"/>
              <a:t>S</a:t>
            </a:r>
            <a:r>
              <a:rPr lang="fr-FR" sz="2400" b="1" dirty="0"/>
              <a:t> = R</a:t>
            </a:r>
            <a:r>
              <a:rPr lang="fr-FR" sz="2400" b="1" baseline="-25000" dirty="0"/>
              <a:t>PHD</a:t>
            </a:r>
            <a:r>
              <a:rPr lang="fr-FR" sz="2400" b="1" dirty="0"/>
              <a:t> . </a:t>
            </a:r>
            <a:r>
              <a:rPr lang="fr-FR" sz="2400" b="1" dirty="0" err="1"/>
              <a:t>I</a:t>
            </a:r>
            <a:r>
              <a:rPr lang="fr-FR" sz="2400" b="1" baseline="-25000" dirty="0" err="1"/>
              <a:t>photo</a:t>
            </a:r>
            <a:endParaRPr lang="fr-FR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332532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6" y="2185035"/>
            <a:ext cx="5753100" cy="41243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058598-C884-8C65-29CB-2BD229FF4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673" y="2659552"/>
            <a:ext cx="4629474" cy="39095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3137ED7-5B0B-2A92-C852-D41435377DF3}"/>
              </a:ext>
            </a:extLst>
          </p:cNvPr>
          <p:cNvSpPr txBox="1"/>
          <p:nvPr/>
        </p:nvSpPr>
        <p:spPr>
          <a:xfrm>
            <a:off x="584506" y="6309360"/>
            <a:ext cx="605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Bande passante réduite (à cause du système de mesure)</a:t>
            </a:r>
          </a:p>
        </p:txBody>
      </p:sp>
    </p:spTree>
    <p:extLst>
      <p:ext uri="{BB962C8B-B14F-4D97-AF65-F5344CB8AC3E}">
        <p14:creationId xmlns:p14="http://schemas.microsoft.com/office/powerpoint/2010/main" val="13032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1944-10EE-8B45-724B-99FDCFAF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B15E950-4ED7-A83A-649B-5AF2EED0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6E2F921-DF3A-8ABE-427E-B6C109BB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A2F06C-7D0F-2639-7689-73CFB0F4D0BC}"/>
              </a:ext>
            </a:extLst>
          </p:cNvPr>
          <p:cNvSpPr txBox="1"/>
          <p:nvPr/>
        </p:nvSpPr>
        <p:spPr>
          <a:xfrm>
            <a:off x="584506" y="6309360"/>
            <a:ext cx="605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Bande passante réduite (à cause du système de mesure)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5DCAE4-D6FE-6834-12A8-9822CF61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821" y="2343656"/>
            <a:ext cx="769727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147B-66EC-2247-7912-7AA966557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A133B4-1F8B-AFA7-7CF1-6B4A1497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utilisations des photodiodes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606737" y="3347438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Gaz Quantiques</a:t>
            </a: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B190438-D96A-F301-B6AF-D2366626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1" y="4275844"/>
            <a:ext cx="5553850" cy="23053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3BE17C6-7C71-2115-47EE-737F0B82ED84}"/>
              </a:ext>
            </a:extLst>
          </p:cNvPr>
          <p:cNvSpPr txBox="1"/>
          <p:nvPr/>
        </p:nvSpPr>
        <p:spPr>
          <a:xfrm>
            <a:off x="7008154" y="2541066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Interféromètre à atomes froids piégés sur puce avec séparation spatiale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BC51A3E-7134-2CAA-8CCD-FAE24C4662F9}"/>
              </a:ext>
            </a:extLst>
          </p:cNvPr>
          <p:cNvSpPr txBox="1"/>
          <p:nvPr/>
        </p:nvSpPr>
        <p:spPr>
          <a:xfrm>
            <a:off x="7206578" y="4351312"/>
            <a:ext cx="44977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Mach-Zehnder</a:t>
            </a:r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(a) en optique, et (b) en version atomique, aussi appelé Ramsey-Bordé.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902473-78ED-B9C3-60A2-82C710D3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2212360"/>
            <a:ext cx="3076488" cy="173254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70F79D7-7EFD-9C0E-6951-8B90FB7C6855}"/>
              </a:ext>
            </a:extLst>
          </p:cNvPr>
          <p:cNvSpPr txBox="1"/>
          <p:nvPr/>
        </p:nvSpPr>
        <p:spPr>
          <a:xfrm>
            <a:off x="3508247" y="3514550"/>
            <a:ext cx="2776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4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Michelson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4165239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7F04E-9722-9FB0-6C66-7AB2830B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6F64508-D033-5FAD-20BD-A32BCA9D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73F8FF9-383A-1E8D-E682-052D5D07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/ Montage Suiveur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898BDC-4932-F7C3-1912-1D721649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77" y="2029024"/>
            <a:ext cx="7697274" cy="37438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1AD451-DB45-F014-D946-60A522103F1D}"/>
              </a:ext>
            </a:extLst>
          </p:cNvPr>
          <p:cNvSpPr/>
          <p:nvPr/>
        </p:nvSpPr>
        <p:spPr>
          <a:xfrm>
            <a:off x="3588775" y="2068645"/>
            <a:ext cx="3785420" cy="253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046FA-965F-7D63-39C4-DAAFCC5EA401}"/>
              </a:ext>
            </a:extLst>
          </p:cNvPr>
          <p:cNvSpPr/>
          <p:nvPr/>
        </p:nvSpPr>
        <p:spPr>
          <a:xfrm>
            <a:off x="5555403" y="2068646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ECAE13C-A78C-4F2F-AC4C-C41105936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6" y="2465345"/>
            <a:ext cx="6668431" cy="3629532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BB83E8D-50E5-CF92-C749-3931078B56F1}"/>
              </a:ext>
            </a:extLst>
          </p:cNvPr>
          <p:cNvCxnSpPr>
            <a:cxnSpLocks/>
          </p:cNvCxnSpPr>
          <p:nvPr/>
        </p:nvCxnSpPr>
        <p:spPr>
          <a:xfrm>
            <a:off x="6652569" y="3959450"/>
            <a:ext cx="721626" cy="251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00D3B30-52A2-C06E-8F80-709715641D98}"/>
              </a:ext>
            </a:extLst>
          </p:cNvPr>
          <p:cNvCxnSpPr>
            <a:cxnSpLocks/>
          </p:cNvCxnSpPr>
          <p:nvPr/>
        </p:nvCxnSpPr>
        <p:spPr>
          <a:xfrm flipV="1">
            <a:off x="6641868" y="5472974"/>
            <a:ext cx="632471" cy="73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67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Transistor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6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29A-9D89-6E1D-F15A-F8DC0412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D4715D-29E2-4AD5-8F24-C081B8F6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Transistor (bipolaire)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13986E2-C7CE-28A3-95AC-810B1570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88" y="2530048"/>
            <a:ext cx="3315163" cy="20481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137AB61-E31D-B8A8-BABF-CF6180113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4948471"/>
            <a:ext cx="4425785" cy="153178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7A6460BF-C797-C42D-ED25-34B6FC51DF82}"/>
              </a:ext>
            </a:extLst>
          </p:cNvPr>
          <p:cNvSpPr txBox="1"/>
          <p:nvPr/>
        </p:nvSpPr>
        <p:spPr>
          <a:xfrm>
            <a:off x="1701037" y="1543550"/>
            <a:ext cx="605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Adaptation de puissance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BD6E9C3-D04F-54A0-417C-9BF22C31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904" y="2530048"/>
            <a:ext cx="34930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6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7183-72DC-53EB-DA99-4EE7502D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2549E1-09FE-5AAD-5F8E-29A18E5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Transistor (bipolaire)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42AC8C2-DB7B-2130-336C-B16DF75C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88" y="2530048"/>
            <a:ext cx="3315163" cy="204816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635E67C-3C43-68BD-3234-18989E73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8" y="4948471"/>
            <a:ext cx="4425785" cy="153178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232E394-B84C-E4EE-53BB-5D85027F4816}"/>
              </a:ext>
            </a:extLst>
          </p:cNvPr>
          <p:cNvSpPr txBox="1"/>
          <p:nvPr/>
        </p:nvSpPr>
        <p:spPr>
          <a:xfrm>
            <a:off x="1701037" y="1543550"/>
            <a:ext cx="605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Adaptation de puissance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FC52CE8-8BD2-28CE-97B4-7B17CCAA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904" y="2530048"/>
            <a:ext cx="34930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0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7BA41-ABB9-2085-DB6B-7BBAC1E4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E75FFF-A6CE-498F-3D31-C0C1AB3B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29EC8-BA1B-79DC-D4D1-EEB9AB0B0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023000-A81A-8834-A0AE-860CFE2B9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FB177B0-2020-3687-7C93-76F04FE6B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ALI / Amplificateur Linéaire Intégré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880801-F2F7-B4C8-FF7B-B1D2925F7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3E84E8B-1D56-C8AB-2B9E-2A2352B64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8D11E53D-962F-462A-18AA-2AF3D3AB9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00709A-1EBE-4FBF-598D-319900934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84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6205-0247-8BC6-B16F-D3E7BB6E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C2128-D208-2999-F793-C1E87043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45D507-F883-76DE-2707-A6716A15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52" y="4275035"/>
            <a:ext cx="2953162" cy="17433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02C497E-2FC0-0791-ADA0-9335FB92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2" y="2268380"/>
            <a:ext cx="4508913" cy="14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09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DABB-4051-510A-34CD-DA7E99ED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6D3FF9-B88C-B30C-482B-F029B72A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4E55B8-6B53-82FE-97FB-0631D8C8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52" y="4275035"/>
            <a:ext cx="2953162" cy="17433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666897E-82F1-E035-8FE5-3A187A24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2" y="2268380"/>
            <a:ext cx="4508913" cy="146649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37F79C0-41A7-B6A5-8760-B95651242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26" y="2115357"/>
            <a:ext cx="5096252" cy="452557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84C5FB2-E3A9-BE78-8256-926A146E0B45}"/>
              </a:ext>
            </a:extLst>
          </p:cNvPr>
          <p:cNvSpPr txBox="1"/>
          <p:nvPr/>
        </p:nvSpPr>
        <p:spPr>
          <a:xfrm>
            <a:off x="1701037" y="1543550"/>
            <a:ext cx="605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Fonctionnement boucle ouverte : comparateur</a:t>
            </a:r>
          </a:p>
        </p:txBody>
      </p:sp>
    </p:spTree>
    <p:extLst>
      <p:ext uri="{BB962C8B-B14F-4D97-AF65-F5344CB8AC3E}">
        <p14:creationId xmlns:p14="http://schemas.microsoft.com/office/powerpoint/2010/main" val="440728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D2A42-B5EB-F151-681E-19A7B6A9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B6948-D058-D89C-CD07-F68C8A67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04F2B39-4B11-1D58-BE32-6D556DF4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2" y="2268380"/>
            <a:ext cx="4508913" cy="146649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6FE66B6-AAEE-4E70-DB17-29E9F9CC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54" y="3871500"/>
            <a:ext cx="3249811" cy="28859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983D269-3AE4-2165-47C3-98C2418E038E}"/>
              </a:ext>
            </a:extLst>
          </p:cNvPr>
          <p:cNvSpPr txBox="1"/>
          <p:nvPr/>
        </p:nvSpPr>
        <p:spPr>
          <a:xfrm>
            <a:off x="1701036" y="1543550"/>
            <a:ext cx="80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Fonctionnement boucle ouverte : comparateur / Collecteur ouvert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75F065-FAE4-A0F6-E2B9-AEBA229A8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781" y="2268380"/>
            <a:ext cx="5931024" cy="42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8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33683-730D-EF25-CA50-9E26258E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46C81-BB53-8472-4D34-523E4CE2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845B28E-DF78-5506-19A9-D3C09908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2" y="2268380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CF39AA1-1811-62EE-2D35-BA54F2D0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2" y="4275035"/>
            <a:ext cx="5001250" cy="23659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1D5AB4C-EA23-F58D-2446-422A6A20427A}"/>
              </a:ext>
            </a:extLst>
          </p:cNvPr>
          <p:cNvSpPr txBox="1"/>
          <p:nvPr/>
        </p:nvSpPr>
        <p:spPr>
          <a:xfrm>
            <a:off x="1701036" y="1543550"/>
            <a:ext cx="80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Fonctionnement boucle fermée : mode linéaire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46498A-A7B7-33E0-6B1F-F1221A33BEDE}"/>
              </a:ext>
            </a:extLst>
          </p:cNvPr>
          <p:cNvSpPr txBox="1"/>
          <p:nvPr/>
        </p:nvSpPr>
        <p:spPr>
          <a:xfrm>
            <a:off x="6725537" y="2444019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CAA9B0D0-CD47-E4A5-AEB8-BDA7CE3D2372}"/>
              </a:ext>
            </a:extLst>
          </p:cNvPr>
          <p:cNvSpPr/>
          <p:nvPr/>
        </p:nvSpPr>
        <p:spPr>
          <a:xfrm rot="5400000">
            <a:off x="6833626" y="3159821"/>
            <a:ext cx="369334" cy="36933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3C2E84-D04F-4908-26AF-008100646579}"/>
              </a:ext>
            </a:extLst>
          </p:cNvPr>
          <p:cNvSpPr txBox="1"/>
          <p:nvPr/>
        </p:nvSpPr>
        <p:spPr>
          <a:xfrm>
            <a:off x="7417433" y="3082877"/>
            <a:ext cx="374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REGIME LINEAIRE</a:t>
            </a:r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AA40BDFD-6496-DB32-EA0F-5C4BBDFFB57E}"/>
              </a:ext>
            </a:extLst>
          </p:cNvPr>
          <p:cNvSpPr/>
          <p:nvPr/>
        </p:nvSpPr>
        <p:spPr>
          <a:xfrm rot="5400000">
            <a:off x="7018292" y="4090369"/>
            <a:ext cx="369334" cy="36933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2FB7C2-E91E-DDEC-3E50-BBC7FB9B4AE0}"/>
              </a:ext>
            </a:extLst>
          </p:cNvPr>
          <p:cNvSpPr txBox="1"/>
          <p:nvPr/>
        </p:nvSpPr>
        <p:spPr>
          <a:xfrm>
            <a:off x="7661273" y="4012193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V+ = V-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CE6B955-E10A-5E07-1025-6D7A69BF35B9}"/>
              </a:ext>
            </a:extLst>
          </p:cNvPr>
          <p:cNvSpPr txBox="1"/>
          <p:nvPr/>
        </p:nvSpPr>
        <p:spPr>
          <a:xfrm>
            <a:off x="7866899" y="4941509"/>
            <a:ext cx="29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Hypothèse à vérifier…</a:t>
            </a:r>
          </a:p>
        </p:txBody>
      </p:sp>
    </p:spTree>
    <p:extLst>
      <p:ext uri="{BB962C8B-B14F-4D97-AF65-F5344CB8AC3E}">
        <p14:creationId xmlns:p14="http://schemas.microsoft.com/office/powerpoint/2010/main" val="2050972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B813E-65A7-53AE-E1FE-D2CFE72DA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A5D4F-B95E-76CC-932B-195DD09C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A2D620-0737-4C5D-56D6-10436AE6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62" y="2268380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9B771F-E6AD-5465-F4E5-9DFA5ECC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2" y="4275035"/>
            <a:ext cx="5001250" cy="23659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0428D5-8D29-5786-749F-697BBC258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61710"/>
            <a:ext cx="5625728" cy="38800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C064B06-36B7-9690-CA5A-35B27C199773}"/>
              </a:ext>
            </a:extLst>
          </p:cNvPr>
          <p:cNvSpPr txBox="1"/>
          <p:nvPr/>
        </p:nvSpPr>
        <p:spPr>
          <a:xfrm>
            <a:off x="1701036" y="1543550"/>
            <a:ext cx="80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Fonctionnement boucle fermée : mode linéaire</a:t>
            </a:r>
          </a:p>
        </p:txBody>
      </p:sp>
    </p:spTree>
    <p:extLst>
      <p:ext uri="{BB962C8B-B14F-4D97-AF65-F5344CB8AC3E}">
        <p14:creationId xmlns:p14="http://schemas.microsoft.com/office/powerpoint/2010/main" val="294550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C744-1294-A35A-4E4A-3A022E9C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F960A-8E64-D3B0-2AF5-29B369E5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utilisations des photodiodes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C194CD-18CD-6B5F-1303-B5F293049A6A}"/>
              </a:ext>
            </a:extLst>
          </p:cNvPr>
          <p:cNvSpPr txBox="1"/>
          <p:nvPr/>
        </p:nvSpPr>
        <p:spPr>
          <a:xfrm>
            <a:off x="7606737" y="3347438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Nanophotonique / LCF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70001B-76E8-B2F0-1F0B-180A6A80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650794"/>
            <a:ext cx="3727704" cy="34081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E5E1013-B5DB-4C50-C544-1E56C05D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46" y="4066785"/>
            <a:ext cx="3191320" cy="279121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26558A2-8B91-DA35-34E2-EF643E7A9BDA}"/>
              </a:ext>
            </a:extLst>
          </p:cNvPr>
          <p:cNvSpPr txBox="1"/>
          <p:nvPr/>
        </p:nvSpPr>
        <p:spPr>
          <a:xfrm>
            <a:off x="6608290" y="371677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Single-plasmon interferences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7B8EB63-604E-96F3-00EE-2AED970DB465}"/>
              </a:ext>
            </a:extLst>
          </p:cNvPr>
          <p:cNvSpPr txBox="1"/>
          <p:nvPr/>
        </p:nvSpPr>
        <p:spPr>
          <a:xfrm>
            <a:off x="4386072" y="2327628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Anti-coalescence of bosons on a lossy beamsplitter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05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5184-0304-7C71-670B-DBBDFE045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AA006-48A9-D52A-4BBF-65BE2606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41F15B4-2B09-8B00-10BA-638F5186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1710"/>
            <a:ext cx="5625728" cy="388006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C4B8A9D-0639-6517-43D6-D1C38752DDC1}"/>
              </a:ext>
            </a:extLst>
          </p:cNvPr>
          <p:cNvSpPr txBox="1"/>
          <p:nvPr/>
        </p:nvSpPr>
        <p:spPr>
          <a:xfrm>
            <a:off x="1701036" y="1543550"/>
            <a:ext cx="80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Fonctionnement boucle fermée : mode linéaire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FF4165-409E-5B49-9ABB-0430D710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8" y="2461710"/>
            <a:ext cx="546811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19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E98E-73CE-618A-7742-FC5F8B2C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198EA-CBBC-0716-64CF-891DC665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Amplificateur linéaire intégré / ALI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F51737-9EAB-43A6-CF2C-A9ED01F27BAF}"/>
              </a:ext>
            </a:extLst>
          </p:cNvPr>
          <p:cNvSpPr txBox="1"/>
          <p:nvPr/>
        </p:nvSpPr>
        <p:spPr>
          <a:xfrm>
            <a:off x="1701036" y="1543550"/>
            <a:ext cx="807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Fonctionnement boucle fermée : mode linéaire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80C99-920B-566E-1621-4B03B939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98" y="2461710"/>
            <a:ext cx="5468113" cy="366763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BE00D3D-5917-3428-C66C-18BA305040E5}"/>
              </a:ext>
            </a:extLst>
          </p:cNvPr>
          <p:cNvSpPr txBox="1"/>
          <p:nvPr/>
        </p:nvSpPr>
        <p:spPr>
          <a:xfrm>
            <a:off x="6725537" y="2444019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sp>
        <p:nvSpPr>
          <p:cNvPr id="4" name="Triangle isocèle 3">
            <a:extLst>
              <a:ext uri="{FF2B5EF4-FFF2-40B4-BE49-F238E27FC236}">
                <a16:creationId xmlns:a16="http://schemas.microsoft.com/office/drawing/2014/main" id="{3A9B2647-A297-5FC1-3E4B-D2D789AE487F}"/>
              </a:ext>
            </a:extLst>
          </p:cNvPr>
          <p:cNvSpPr/>
          <p:nvPr/>
        </p:nvSpPr>
        <p:spPr>
          <a:xfrm rot="5400000">
            <a:off x="6833626" y="3159821"/>
            <a:ext cx="369334" cy="36933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A90F73-2FDE-17A7-58E0-72342E672F8B}"/>
              </a:ext>
            </a:extLst>
          </p:cNvPr>
          <p:cNvSpPr txBox="1"/>
          <p:nvPr/>
        </p:nvSpPr>
        <p:spPr>
          <a:xfrm>
            <a:off x="7417433" y="3082877"/>
            <a:ext cx="374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A.BP = </a:t>
            </a:r>
            <a:r>
              <a:rPr lang="fr-FR" sz="28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cte</a:t>
            </a:r>
            <a:endParaRPr lang="fr-FR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255E1D-2CE0-A4B5-2175-3687B4DF4F0C}"/>
              </a:ext>
            </a:extLst>
          </p:cNvPr>
          <p:cNvSpPr txBox="1"/>
          <p:nvPr/>
        </p:nvSpPr>
        <p:spPr>
          <a:xfrm>
            <a:off x="7018293" y="4386718"/>
            <a:ext cx="484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Où A est l’amplification du montage</a:t>
            </a:r>
          </a:p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BP la bande passante du montage</a:t>
            </a:r>
          </a:p>
        </p:txBody>
      </p:sp>
    </p:spTree>
    <p:extLst>
      <p:ext uri="{BB962C8B-B14F-4D97-AF65-F5344CB8AC3E}">
        <p14:creationId xmlns:p14="http://schemas.microsoft.com/office/powerpoint/2010/main" val="582918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AD5D5-13D1-38B9-2A58-820AB3EA6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C56BE9-F8E7-20ED-ED79-B9A6CC85C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DB180-9E88-7CCB-6C56-41CC8BB4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A61E84-A2CD-C998-BA90-DC817726E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C13CAE-F002-D62F-61CC-79D645E3F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 err="1">
                <a:latin typeface="Bahnschrift SemiBold" panose="020B0502040204020203" pitchFamily="34" charset="0"/>
              </a:rPr>
              <a:t>Photodétection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Montage </a:t>
            </a:r>
            <a:r>
              <a:rPr lang="fr-FR" sz="4000" dirty="0" err="1">
                <a:latin typeface="Bahnschrift SemiBold" panose="020B0502040204020203" pitchFamily="34" charset="0"/>
              </a:rPr>
              <a:t>transimpédance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77594F-2A3F-DD35-7B8E-075C80807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Opto-Electronique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14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017FC73-CB1B-3164-EBAA-17B0784B9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42208D4-4732-BA47-F829-F8D3DFD4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6305C6-42D7-D650-3A9B-BF38042E3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3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</a:t>
            </a:r>
            <a:r>
              <a:rPr lang="fr-FR" dirty="0" err="1"/>
              <a:t>transimpédance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F5300C-80EA-8D56-BEB2-0E236C67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97" y="5029212"/>
            <a:ext cx="2219567" cy="1685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80E7F5E-3491-DD54-A447-218B0553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" y="2089944"/>
            <a:ext cx="6524359" cy="30398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45C889-C661-58C3-BFFA-E496108B4DDE}"/>
              </a:ext>
            </a:extLst>
          </p:cNvPr>
          <p:cNvSpPr/>
          <p:nvPr/>
        </p:nvSpPr>
        <p:spPr>
          <a:xfrm>
            <a:off x="6006478" y="2186872"/>
            <a:ext cx="1481560" cy="108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24501-07DC-9B8F-BEE2-E57E41221B63}"/>
              </a:ext>
            </a:extLst>
          </p:cNvPr>
          <p:cNvSpPr/>
          <p:nvPr/>
        </p:nvSpPr>
        <p:spPr>
          <a:xfrm>
            <a:off x="6006478" y="4315853"/>
            <a:ext cx="1481560" cy="108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AD3147-ACA1-CD9D-CB88-70D69A81E25C}"/>
              </a:ext>
            </a:extLst>
          </p:cNvPr>
          <p:cNvSpPr txBox="1"/>
          <p:nvPr/>
        </p:nvSpPr>
        <p:spPr>
          <a:xfrm>
            <a:off x="8166380" y="5640942"/>
            <a:ext cx="3280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V</a:t>
            </a:r>
            <a:r>
              <a:rPr lang="fr-FR" sz="2400" b="1" baseline="-25000" dirty="0"/>
              <a:t>S</a:t>
            </a:r>
            <a:r>
              <a:rPr lang="fr-FR" sz="2400" b="1" dirty="0"/>
              <a:t> = - </a:t>
            </a:r>
            <a:r>
              <a:rPr lang="fr-FR" sz="2400" b="1" dirty="0" err="1"/>
              <a:t>R</a:t>
            </a:r>
            <a:r>
              <a:rPr lang="fr-FR" sz="2400" b="1" baseline="-25000" dirty="0" err="1"/>
              <a:t>PhD</a:t>
            </a:r>
            <a:r>
              <a:rPr lang="fr-FR" sz="2400" b="1" dirty="0"/>
              <a:t> . </a:t>
            </a:r>
            <a:r>
              <a:rPr lang="fr-FR" sz="2400" b="1" dirty="0" err="1"/>
              <a:t>I</a:t>
            </a:r>
            <a:r>
              <a:rPr lang="fr-FR" sz="2400" b="1" baseline="-25000" dirty="0" err="1"/>
              <a:t>photo</a:t>
            </a:r>
            <a:endParaRPr lang="fr-FR" sz="2400" b="1" baseline="-25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819EB9-B68F-09DE-ECCA-45F96FF03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592" y="2444393"/>
            <a:ext cx="4780104" cy="27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3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expérimentale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A0F668-1C52-4DEE-F5B9-4523E3F5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6" y="2256083"/>
            <a:ext cx="5362999" cy="42791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ADE376-A7B8-44D2-7387-6AC4B5DEA1B6}"/>
              </a:ext>
            </a:extLst>
          </p:cNvPr>
          <p:cNvSpPr txBox="1"/>
          <p:nvPr/>
        </p:nvSpPr>
        <p:spPr>
          <a:xfrm>
            <a:off x="8166380" y="5640942"/>
            <a:ext cx="3280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V</a:t>
            </a:r>
            <a:r>
              <a:rPr lang="fr-FR" sz="2400" b="1" baseline="-25000" dirty="0"/>
              <a:t>S</a:t>
            </a:r>
            <a:r>
              <a:rPr lang="fr-FR" sz="2400" b="1" dirty="0"/>
              <a:t> = - </a:t>
            </a:r>
            <a:r>
              <a:rPr lang="fr-FR" sz="2400" b="1" dirty="0" err="1"/>
              <a:t>R</a:t>
            </a:r>
            <a:r>
              <a:rPr lang="fr-FR" sz="2400" b="1" baseline="-25000" dirty="0" err="1"/>
              <a:t>PhD</a:t>
            </a:r>
            <a:r>
              <a:rPr lang="fr-FR" sz="2400" b="1" dirty="0"/>
              <a:t> . </a:t>
            </a:r>
            <a:r>
              <a:rPr lang="fr-FR" sz="2400" b="1" dirty="0" err="1"/>
              <a:t>I</a:t>
            </a:r>
            <a:r>
              <a:rPr lang="fr-FR" sz="2400" b="1" baseline="-25000" dirty="0" err="1"/>
              <a:t>photo</a:t>
            </a:r>
            <a:endParaRPr lang="fr-FR" sz="2400" b="1" baseline="-25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0A66DA-A15D-0C67-5289-3D40E7BE2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92" y="2444393"/>
            <a:ext cx="4780104" cy="27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07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438" y="461838"/>
            <a:ext cx="1693258" cy="11966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74B56B-6354-B81A-AF5D-B668DE03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76" y="2256083"/>
            <a:ext cx="5362999" cy="427918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D95164-EA74-0E18-2C78-F1D719E8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980" y="2407961"/>
            <a:ext cx="6458926" cy="251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77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ALI / Passe-bas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1D38A6-EED3-CCE3-8088-E954F4C6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63" y="4377600"/>
            <a:ext cx="6200775" cy="228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77CBF2-3CE1-5B79-68AB-3069AC22B3F5}"/>
              </a:ext>
            </a:extLst>
          </p:cNvPr>
          <p:cNvSpPr/>
          <p:nvPr/>
        </p:nvSpPr>
        <p:spPr>
          <a:xfrm>
            <a:off x="5825471" y="5150121"/>
            <a:ext cx="6123742" cy="485619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F79F2C-0D57-73DC-5718-F5711E168A1F}"/>
              </a:ext>
            </a:extLst>
          </p:cNvPr>
          <p:cNvSpPr/>
          <p:nvPr/>
        </p:nvSpPr>
        <p:spPr>
          <a:xfrm>
            <a:off x="5825471" y="6240509"/>
            <a:ext cx="6123742" cy="23729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5828A2-B152-E28A-6E89-A49C0965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3" y="2447042"/>
            <a:ext cx="4133729" cy="3519988"/>
          </a:xfrm>
          <a:prstGeom prst="rect">
            <a:avLst/>
          </a:prstGeom>
        </p:spPr>
      </p:pic>
      <p:pic>
        <p:nvPicPr>
          <p:cNvPr id="10" name="Picture 2" descr="Product Image">
            <a:extLst>
              <a:ext uri="{FF2B5EF4-FFF2-40B4-BE49-F238E27FC236}">
                <a16:creationId xmlns:a16="http://schemas.microsoft.com/office/drawing/2014/main" id="{9A66F051-B034-6CE1-5ECD-7FD86781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83" y="277955"/>
            <a:ext cx="13144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806563-DFA0-C7FC-399A-CFC7E237AF51}"/>
              </a:ext>
            </a:extLst>
          </p:cNvPr>
          <p:cNvSpPr txBox="1"/>
          <p:nvPr/>
        </p:nvSpPr>
        <p:spPr>
          <a:xfrm>
            <a:off x="5652245" y="2664054"/>
            <a:ext cx="6306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Raleway ExtraBold" pitchFamily="2" charset="0"/>
              </a:rPr>
              <a:t>Produit Gain-Bande-Passante constant</a:t>
            </a:r>
            <a:endParaRPr lang="fr-FR" sz="2400" dirty="0">
              <a:solidFill>
                <a:schemeClr val="bg2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03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ALI asservi / Modélisation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B087254-4552-8D00-0CBC-4A394641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49" y="3867886"/>
            <a:ext cx="4676635" cy="201795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DA19AD2-FEF3-C6A4-6949-81A7BCEF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212" y="2315997"/>
            <a:ext cx="3133725" cy="12477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573B1FB-2E62-BE3A-E7D9-78EACB98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03" y="2447042"/>
            <a:ext cx="4133729" cy="3519988"/>
          </a:xfrm>
          <a:prstGeom prst="rect">
            <a:avLst/>
          </a:prstGeom>
        </p:spPr>
      </p:pic>
      <p:pic>
        <p:nvPicPr>
          <p:cNvPr id="23" name="Picture 2" descr="Product Image">
            <a:extLst>
              <a:ext uri="{FF2B5EF4-FFF2-40B4-BE49-F238E27FC236}">
                <a16:creationId xmlns:a16="http://schemas.microsoft.com/office/drawing/2014/main" id="{31B0179D-6F33-B268-9A06-48754004F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83" y="277955"/>
            <a:ext cx="13144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67B57D-065D-4935-9AFC-8A3AC1F35FF7}"/>
              </a:ext>
            </a:extLst>
          </p:cNvPr>
          <p:cNvSpPr/>
          <p:nvPr/>
        </p:nvSpPr>
        <p:spPr>
          <a:xfrm>
            <a:off x="6511636" y="5742236"/>
            <a:ext cx="3787301" cy="8368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C472E15-F272-B4AD-880D-EDFF0E975359}"/>
              </a:ext>
            </a:extLst>
          </p:cNvPr>
          <p:cNvSpPr txBox="1"/>
          <p:nvPr/>
        </p:nvSpPr>
        <p:spPr>
          <a:xfrm>
            <a:off x="6834400" y="5924943"/>
            <a:ext cx="344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V</a:t>
            </a:r>
            <a:r>
              <a:rPr lang="fr-FR" sz="2400" baseline="-25000" dirty="0">
                <a:solidFill>
                  <a:schemeClr val="bg1"/>
                </a:solidFill>
                <a:latin typeface="Interstate" panose="00000400000000000000" pitchFamily="2" charset="0"/>
              </a:rPr>
              <a:t>S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 =                                   V</a:t>
            </a:r>
            <a:r>
              <a:rPr lang="fr-FR" sz="2400" baseline="-25000" dirty="0">
                <a:solidFill>
                  <a:schemeClr val="bg1"/>
                </a:solidFill>
                <a:latin typeface="Interstate" panose="00000400000000000000" pitchFamily="2" charset="0"/>
              </a:rPr>
              <a:t>E</a:t>
            </a:r>
            <a:endParaRPr lang="fr-FR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ACD02D5-2098-20F8-070E-DFCD845DE78B}"/>
              </a:ext>
            </a:extLst>
          </p:cNvPr>
          <p:cNvSpPr txBox="1"/>
          <p:nvPr/>
        </p:nvSpPr>
        <p:spPr>
          <a:xfrm>
            <a:off x="7111166" y="5739622"/>
            <a:ext cx="2818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A(j</a:t>
            </a:r>
            <a:r>
              <a:rPr lang="el-GR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1 + 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A(j</a:t>
            </a:r>
            <a:r>
              <a:rPr lang="el-GR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) 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.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>
                <a:solidFill>
                  <a:schemeClr val="accent1"/>
                </a:solidFill>
                <a:latin typeface="Interstate" panose="00000400000000000000" pitchFamily="2" charset="0"/>
              </a:rPr>
              <a:t>B(j</a:t>
            </a:r>
            <a:r>
              <a:rPr lang="el-G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fr-FR" sz="2400" dirty="0">
                <a:solidFill>
                  <a:schemeClr val="accent1"/>
                </a:solidFill>
                <a:latin typeface="Interstate" panose="00000400000000000000" pitchFamily="2" charset="0"/>
              </a:rPr>
              <a:t>)</a:t>
            </a:r>
            <a:endParaRPr lang="fr-FR" sz="2400" dirty="0">
              <a:solidFill>
                <a:schemeClr val="accent1"/>
              </a:solidFill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6023E43-94AE-A7F0-6501-5334CA0961C9}"/>
              </a:ext>
            </a:extLst>
          </p:cNvPr>
          <p:cNvCxnSpPr>
            <a:cxnSpLocks/>
          </p:cNvCxnSpPr>
          <p:nvPr/>
        </p:nvCxnSpPr>
        <p:spPr>
          <a:xfrm>
            <a:off x="7499927" y="6155120"/>
            <a:ext cx="21797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075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Transimpédance</a:t>
            </a:r>
            <a:r>
              <a:rPr lang="fr-FR" dirty="0"/>
              <a:t> / Modélisation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D52B9BF-1485-2EDF-C915-008C1BCF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09" y="2358218"/>
            <a:ext cx="9001125" cy="23812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F14E868-D5E2-EF35-DE42-FD1C0B62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54" y="4975807"/>
            <a:ext cx="4571269" cy="1373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DC9B00-0673-3736-AE6C-723ABE63E8F7}"/>
              </a:ext>
            </a:extLst>
          </p:cNvPr>
          <p:cNvSpPr/>
          <p:nvPr/>
        </p:nvSpPr>
        <p:spPr>
          <a:xfrm>
            <a:off x="6511636" y="5742236"/>
            <a:ext cx="3787301" cy="8368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093102-442D-68F5-8722-1B22A1C71937}"/>
              </a:ext>
            </a:extLst>
          </p:cNvPr>
          <p:cNvSpPr txBox="1"/>
          <p:nvPr/>
        </p:nvSpPr>
        <p:spPr>
          <a:xfrm>
            <a:off x="6834400" y="5924943"/>
            <a:ext cx="3446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V</a:t>
            </a:r>
            <a:r>
              <a:rPr lang="fr-FR" sz="2400" baseline="-25000" dirty="0">
                <a:solidFill>
                  <a:schemeClr val="bg1"/>
                </a:solidFill>
                <a:latin typeface="Interstate" panose="00000400000000000000" pitchFamily="2" charset="0"/>
              </a:rPr>
              <a:t>S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 =                                   V</a:t>
            </a:r>
            <a:r>
              <a:rPr lang="fr-FR" sz="2400" baseline="-25000" dirty="0">
                <a:solidFill>
                  <a:schemeClr val="bg1"/>
                </a:solidFill>
                <a:latin typeface="Interstate" panose="00000400000000000000" pitchFamily="2" charset="0"/>
              </a:rPr>
              <a:t>E</a:t>
            </a:r>
            <a:endParaRPr lang="fr-FR" sz="2400" baseline="-250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59D6645-2294-2AB1-7BB1-F3E3B6E1794A}"/>
              </a:ext>
            </a:extLst>
          </p:cNvPr>
          <p:cNvSpPr txBox="1"/>
          <p:nvPr/>
        </p:nvSpPr>
        <p:spPr>
          <a:xfrm>
            <a:off x="7111166" y="5739622"/>
            <a:ext cx="2818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A(j</a:t>
            </a:r>
            <a:r>
              <a:rPr lang="el-GR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)</a:t>
            </a: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1 + 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A(j</a:t>
            </a:r>
            <a:r>
              <a:rPr lang="el-GR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) 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.</a:t>
            </a:r>
            <a:r>
              <a:rPr lang="fr-FR" sz="2400" dirty="0">
                <a:solidFill>
                  <a:schemeClr val="accent2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>
                <a:solidFill>
                  <a:schemeClr val="accent1"/>
                </a:solidFill>
                <a:latin typeface="Interstate" panose="00000400000000000000" pitchFamily="2" charset="0"/>
              </a:rPr>
              <a:t>B(j</a:t>
            </a:r>
            <a:r>
              <a:rPr lang="el-G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fr-FR" sz="2400" dirty="0">
                <a:solidFill>
                  <a:schemeClr val="accent1"/>
                </a:solidFill>
                <a:latin typeface="Interstate" panose="00000400000000000000" pitchFamily="2" charset="0"/>
              </a:rPr>
              <a:t>)</a:t>
            </a:r>
            <a:endParaRPr lang="fr-FR" sz="2400" dirty="0">
              <a:solidFill>
                <a:schemeClr val="accent1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CF3293-420D-983E-2BFE-0C185DB5EF66}"/>
              </a:ext>
            </a:extLst>
          </p:cNvPr>
          <p:cNvCxnSpPr>
            <a:cxnSpLocks/>
          </p:cNvCxnSpPr>
          <p:nvPr/>
        </p:nvCxnSpPr>
        <p:spPr>
          <a:xfrm>
            <a:off x="7499927" y="6155120"/>
            <a:ext cx="21797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4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4AB2A-677E-16C7-4F61-BABA760E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9B8AC-4DC0-6871-CEBF-C814F79E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utilisations des photodiodes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F92B67-596B-C77B-9730-2FCED219A4BB}"/>
              </a:ext>
            </a:extLst>
          </p:cNvPr>
          <p:cNvSpPr txBox="1"/>
          <p:nvPr/>
        </p:nvSpPr>
        <p:spPr>
          <a:xfrm>
            <a:off x="7008154" y="2541066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cohérente de diodes laser de puissance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19AB37-0948-A5DC-D0AE-AB07CED81396}"/>
              </a:ext>
            </a:extLst>
          </p:cNvPr>
          <p:cNvSpPr txBox="1"/>
          <p:nvPr/>
        </p:nvSpPr>
        <p:spPr>
          <a:xfrm>
            <a:off x="7606737" y="3347438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Laser / LCF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7BB882-9723-7D7C-08AA-CD3A823A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305" y="4053870"/>
            <a:ext cx="3851607" cy="24350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8F1667-A9B5-0118-FCEA-1F98C2CB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758095"/>
            <a:ext cx="5758116" cy="34671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12F851-DD02-FFBB-9859-C8E879B6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90" y="4431978"/>
            <a:ext cx="2685447" cy="19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5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utilisations des photodiodes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F2132E-3CC8-3B0F-B9A6-A87772FA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4" y="2550693"/>
            <a:ext cx="6114950" cy="41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EF7B3C2-A1B5-A240-B476-E068490E7394}"/>
              </a:ext>
            </a:extLst>
          </p:cNvPr>
          <p:cNvSpPr txBox="1"/>
          <p:nvPr/>
        </p:nvSpPr>
        <p:spPr>
          <a:xfrm>
            <a:off x="7008154" y="2541066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stabilisation for Bose-Einstein condensation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0FAB3B-FE29-53CD-91E0-BBBC6ADE52C7}"/>
              </a:ext>
            </a:extLst>
          </p:cNvPr>
          <p:cNvSpPr txBox="1"/>
          <p:nvPr/>
        </p:nvSpPr>
        <p:spPr>
          <a:xfrm>
            <a:off x="7606737" y="3347438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Gaz Quantique / LCF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C154-E081-60D0-C929-9858D9F24042}"/>
              </a:ext>
            </a:extLst>
          </p:cNvPr>
          <p:cNvSpPr txBox="1"/>
          <p:nvPr/>
        </p:nvSpPr>
        <p:spPr>
          <a:xfrm>
            <a:off x="7206578" y="4351312"/>
            <a:ext cx="4497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Schematic of the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stabilization system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In essence, it is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feedforward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technique in a separated coil. A key feature is that the mutual inductance between the two circuits is cancelled.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E99B5-D3A4-8DC7-18D7-62021728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21143-4153-BF4D-79B8-208DA56F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5D89FC-AE86-C838-8B2B-ACA75D7EFD6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3FDDC7F6-F88C-B1BD-1E08-D30B24D3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10956"/>
            <a:ext cx="3672408" cy="1508583"/>
          </a:xfrm>
          <a:prstGeom prst="rect">
            <a:avLst/>
          </a:prstGeom>
        </p:spPr>
      </p:pic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3EDFCBA-5971-3A59-E486-0908B8456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B1E35BE-A7A9-EE12-FEC2-7D51F2E48249}"/>
              </a:ext>
            </a:extLst>
          </p:cNvPr>
          <p:cNvSpPr txBox="1"/>
          <p:nvPr/>
        </p:nvSpPr>
        <p:spPr>
          <a:xfrm>
            <a:off x="6912863" y="1001158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Camera /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Array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of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small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sensors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3F9F54-1A9D-7783-9F92-A63C2E1CC2F7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Device that transforms a </a:t>
            </a:r>
            <a:r>
              <a:rPr lang="en-US" b="1" dirty="0"/>
              <a:t>light flux </a:t>
            </a:r>
            <a:r>
              <a:rPr lang="en-US" dirty="0"/>
              <a:t>into a </a:t>
            </a:r>
            <a:r>
              <a:rPr lang="en-US" b="1" dirty="0"/>
              <a:t>measurable electrical signal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105C31E-569B-A0AF-FAD3-CE819E27AE79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891176-63F1-26D5-38CD-8CBDCDFC839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1817812-3ED7-49BF-14A4-EBFBEFBD223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861AF30-35AA-E757-E21E-99F5C52CF502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5B27EAB-9FC1-36A8-9885-711264E4B004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A0E8F2-4A60-6622-AD9C-3E49FD8C09D7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8DDED6D-ABF3-D94B-9C93-5745A461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82" y="1589406"/>
            <a:ext cx="2296514" cy="15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CC4736B-A656-953D-03B7-4405C411DE36}"/>
              </a:ext>
            </a:extLst>
          </p:cNvPr>
          <p:cNvSpPr txBox="1"/>
          <p:nvPr/>
        </p:nvSpPr>
        <p:spPr>
          <a:xfrm>
            <a:off x="5294793" y="3184420"/>
            <a:ext cx="25487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https://imaging.teledyne-e2v.com/products/2d-cmos-image-sensors/onyxmax/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4B8DB6-6633-DE50-D6D5-3D323FCA2D8F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3860EB-D017-AC65-CB12-EA01367D1432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916FAC-13C0-A09E-13B2-F8AA0966300D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028470-FF3D-2715-AC76-820465C8EBDD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D7EF0E-CA99-89AE-53B2-F9F7C1B7542E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ABE2DE-B9A2-7FD2-8A3E-77140B8C49B7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2568E-9961-14A3-2437-24E9F7E61D47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BB2479-036B-FE92-B5F9-ED3203CF367B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49342A-6EAD-4E25-ED05-2C43247A1DD4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ADEC54-10C2-0EB8-77ED-DCFF9DC555AE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8F0C01-CC32-9EA8-29E7-39E901518912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F43122-B534-0931-F6B2-7DF91CFD924A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69193E9-DF11-4BE9-F6E6-197A4DE8B42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B26FED-6A69-9187-D722-C03E999220CB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A307651-2576-6854-9F99-17DE6D86E2BE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7D01F43-7588-E49F-5C65-A6CF3EE57121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26332A6-E4D2-5F55-D8D6-4636774F015A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3C1A5A3-8C79-5D4A-04FA-428DA6657AE3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E6275B-CF1E-CA75-317E-A46AD14AD24B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5CD15C2-15BD-7C45-C198-F0E1DA5E468B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057C0D6-0C67-8645-0451-1111EE81F612}"/>
              </a:ext>
            </a:extLst>
          </p:cNvPr>
          <p:cNvSpPr txBox="1"/>
          <p:nvPr/>
        </p:nvSpPr>
        <p:spPr>
          <a:xfrm>
            <a:off x="221233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EDBC16-1D60-D3D0-BAC4-E1F20BE31C6F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36007B-F300-01B4-6379-71CD9726CC0A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2EF339-9AA2-E386-EB00-167D1D494EDF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7C4CDDE-1A6A-1507-53E4-94F30D5FE58A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851CC9-2902-CD2C-B2DF-A8EAB39B782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592573-786A-DA75-255B-868CBA0A1D28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F67DD9-E593-C6AB-BCFF-BD6AF1705965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DB11B4-BD03-C10D-92AE-F243BF28216F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F73B45-AAD4-3D06-9F8F-A8F2AD836299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EBBB87-8CDD-9EFF-6E34-114C74C42693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EAF7050-3EBA-0F53-989C-28F95C8C7F1A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C12EBB5-D556-F7AB-162A-C3D2ECA75B4E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F90A701-5934-20CC-EF30-736754AD36DA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1AA6E88-FBDB-94FE-8E7C-9AD746B66557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77DB2-52E5-B09B-66D7-16357BFE270C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405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5A26-D9A9-368F-8055-41919B65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D5CE0-C7D4-AFDF-0073-CB23D48C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900C9-9F30-24F9-9A47-B0D77C2C8B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C7F49A98-460E-7839-BD5B-0EBA5F92C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10956"/>
            <a:ext cx="3672408" cy="1508583"/>
          </a:xfrm>
          <a:prstGeom prst="rect">
            <a:avLst/>
          </a:prstGeom>
        </p:spPr>
      </p:pic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4015261-9946-3783-DEE7-DC2DE9B0F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CE9173A-607A-2DB7-D4DE-99621D5EDE6D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40F25DA-ECE8-69C0-7C15-220235DF710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CB3928-1774-EBC3-6822-156BD02E6699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C9E25B-A5B6-BAD8-8C4B-B47E83F9306A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02A2D-0AA4-D7A3-FF96-C0A52E0F3229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AED69B5-0B66-1BA9-CA58-444C7B8A9179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D32AC9-2AF0-BF33-A889-0FFEB33516C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B200458-29CF-5F0C-131E-735EB33B021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402A1F7-BA50-B2C4-05A2-DE54C6D2878E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FCDB81-DF69-1753-1CA4-5644039BADE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092D7D5-A42A-930E-F70D-B93428A0C7C0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EFC97754-72D5-D1B2-F2CC-33D11CC0BF66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916B87-7594-5103-4E57-F57584EEED0B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F23ED-1209-5ADA-01F3-A49D29EBCDCE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5D2BF-76BB-2639-586A-DDFC995E48B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416ABC-EC2D-007F-93A5-497F065ED60D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19BADF-DE50-7E89-A412-5A7F4F9E1C74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F104F-A36D-64A3-5470-AE9B90802571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60CE2-5CA3-52AD-8A37-CA0A9D5D413F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582278-8B1C-58F4-9B6D-E0D5A02FAF3D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98BC2F-DE25-6A5F-7D59-856967AD681E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CAEE69-1EDC-B54B-4A56-EBD0878A2F14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E34B86-36D0-42BC-A17B-6ADF63ADE59F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5C2EAB-A093-8861-C1C4-EA6889393636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E67DC3-6CD9-02C7-32A5-FD26762204D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B3648E-ED07-A21E-3693-09C4558021A3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35B0B2-939F-8E77-CCED-1FF0838373E5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32D7E5-7328-6F11-908C-7A37EE7A35EA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FA9D7-CEB2-3DE4-8E9A-B15E87F969F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46B3B5-63A9-C3B3-C0AF-8136E4F126CE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254D8-8994-8322-094D-9315D19369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A621A-761B-1137-FD3D-58C306858D0E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EF2421-BD3D-9060-F591-371675EA7713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F52A4A-F6BE-FCAF-87EF-317061FA83D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75E6D9-CB9A-B871-A80B-35C7EFE4E19A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79BD8A5-EBCD-FDA7-8AAF-2A2ECD19DFAE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CEB53D7-459B-9EFD-FA52-27FF030D5708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E6CB79-93C0-5A90-87A2-664567AD5AEA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0ABECE81-576C-B15C-1DF0-0C2910786B71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A3BD84B-C5C5-0FCC-B439-9E3A0F8216C5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25619-3DED-42C8-136F-411B8E64A1F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86C99A-3561-266B-7112-C86786AFE01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2192B93-7E2B-0F76-5590-CDC1110877C8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8AE548-CF38-F5B7-5C3B-9B2EF5C43A59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F0539A4-58B9-B812-7772-3726FCC7FD5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6B9A4A7-708C-6FE3-EDC0-912B6A013511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8C365ED-9082-654E-A3CD-0820EC2C5F4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72B1811-50C5-35D6-5A37-7F59C523CC58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B9E05987-57E2-9E77-9F77-D4BF8FD4ED93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AC40A124-A616-54FA-DDB1-DEBB2A917709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70C7862-885C-02FC-944F-5BC2C33617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7904E080-B693-3174-512B-CE774E378B8E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8A70B52E-CABE-8095-341C-4B2A358E65F0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87398163-0648-35B4-F995-D4BB70731EAC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FF6472-21C7-D48F-AD75-52E7A02F990F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D2EF6807-485A-CAB6-84ED-4A1598152E39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61357505-2E1C-389B-95E2-8A14B1F038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62FD9301-DFFC-2335-E1A7-371937A6FD31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176EDF7-4EFE-0838-E1EA-45F18CAC9415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CB46C7BF-37D1-2353-FCFC-477B06941764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3ABC92C8-A083-6DE9-CF62-62999DD2405F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FF6498E3-98D8-DF76-48C7-7651DFBE1DF8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240B37B2-45A2-EDD2-4F36-422C26C3676C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9CBCE9-7EF4-9433-F39D-1763EA87D3CF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C10EF662-ACF2-9676-92C7-3F783925BF53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D29EA987-8AC9-DA8D-7FC6-91E8AB307813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A3961CA-812B-DCB6-479B-FCE5C10219EF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612E85FB-D378-49D1-CCF8-EF28306F1B32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4B2391EE-5E63-8AD9-343F-37F048384F02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B0451262-3E7F-34C2-5E3B-F0C072E186B0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DED26DB7-97EB-F26B-5B80-711FF7A5A8EB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E4421676-BCC8-191E-0BF0-7D314A08AC67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F8700D7-B78D-C280-76A1-4F7B3C0AFE84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4F45CCE7-1126-EDC3-23C7-22C3EB6058D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8CDD2CF-1A2D-2EC2-76F0-70E349B210C4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915246C-5BC0-85C3-5139-4B79BBE2CBAF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4523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1A0F-6942-63EC-497E-FCACC0D2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000EF-7AE7-CB67-99A9-28D05FFE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SC19 – </a:t>
            </a:r>
            <a:r>
              <a:rPr lang="fr-FR" sz="2400" dirty="0"/>
              <a:t>Cameras and Interfaces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D64DB9-4C58-FC28-2A61-F7D1EA0FBB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 descr="Une image contenant texte, Police, capture d’écran, Graphique&#10;&#10;Le contenu généré par l’IA peut être incorrect.">
            <a:extLst>
              <a:ext uri="{FF2B5EF4-FFF2-40B4-BE49-F238E27FC236}">
                <a16:creationId xmlns:a16="http://schemas.microsoft.com/office/drawing/2014/main" id="{CB590C99-7A09-3C85-9600-59ED2A7D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-10956"/>
            <a:ext cx="3672408" cy="1508583"/>
          </a:xfrm>
          <a:prstGeom prst="rect">
            <a:avLst/>
          </a:prstGeom>
        </p:spPr>
      </p:pic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FF4A636-05B3-B506-4BE4-3174726C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5" y="171029"/>
            <a:ext cx="1908483" cy="12723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7508A-AAB3-0726-CC1F-E8A38D0C69AF}"/>
              </a:ext>
            </a:extLst>
          </p:cNvPr>
          <p:cNvSpPr txBox="1"/>
          <p:nvPr/>
        </p:nvSpPr>
        <p:spPr>
          <a:xfrm>
            <a:off x="6912863" y="1001158"/>
            <a:ext cx="48312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68"/>
                </a:solidFill>
                <a:latin typeface="+mj-lt"/>
              </a:rPr>
              <a:t>Exposure Time</a:t>
            </a:r>
          </a:p>
          <a:p>
            <a:endParaRPr lang="en-US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77B94F-E369-38FF-2685-DFE73E56F7D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7268A9-67A1-D88E-4E86-6589C6F9FB1A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A5561-F5FA-A894-CB51-A5F08F45C24C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C8B290-4EA9-247F-4973-3F128E37B724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AD54D80-52A5-DFC9-A9A4-ABBB0D15F696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9BFA7D4-C09F-CE41-E631-29404DA64F63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2CE76F0-56DC-A5FE-4D7C-B188473BA3B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FC5F8F2-85C7-AEF3-C0E9-A7E31BDC0DDA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0F569-3742-D96E-3F60-E192A137BED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48CC7FF-FA8C-A75B-1610-92E4229E002A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D0AB23-41DE-60D1-2D76-65B5EA3685E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F9CBC9-EB8A-B1A7-430F-22E9140D9A07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10EF3-2FCA-9BED-5914-F3091EDDCAF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BDC32-FFC7-AD5D-AFAD-67C8560702DF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7FC3E1-4C8C-3811-9A64-352495B2BA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02BE25-EF6C-7087-A3D1-D49C9E3F1A83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FEFCBA-FF25-6848-2240-0CD41397647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2A17F9-97A9-CC27-D7E1-F82121190B7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6B3512-0750-86D2-32D5-CEFE848B14C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9776E3-F8C8-9C71-B2A1-8E1D40FC0EAF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4B1D7-9320-D02A-FCF8-C92283F485A7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2B2972-34AE-0355-41EE-C310029A9520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7DA2C0-C92A-4062-0005-F4BE277BB3BB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6968E-AA00-D667-0635-EFA838403156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8FF67-5DD2-4939-10A1-D498F617EAD5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54A2BC-B3D1-875D-4AF2-818CC366352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CEF066-10BF-301D-E247-816490CC61E6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188BFA-C499-C699-266F-87186FFD103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3FAAC5-897D-C466-C4BF-0413ACCB381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69716B-59B0-2C9E-445D-0CF1F4B1EA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B33489-B1ED-03F6-941C-DECBD78B264C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39A00-4D79-1855-B9F6-F8B12BDE0087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27DC72-4661-6FD9-A05C-2E3DC458351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F75DDF-3880-5246-326B-A2ED828F2E4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F06DA44-5BDE-2BFB-FFD0-A7BB8FE64E6B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D271278-30B4-70C0-24D5-62332C275B0F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DA3E25-2DDD-103D-C36D-5604B4828FF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A96087D4-5685-1C44-F07A-AF6A327A27EA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334F8573-D930-6AD7-5AEF-A569B3E5C473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B0C8A-CA47-1EE1-BD0B-6E8238CBF83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3116A4-7A8A-CE45-EACB-41B1416E4013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CB6F14-E569-C7A0-0D4E-D0108877167F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DF0242-AD56-8E20-B77A-5D20BA3794D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3C45B2-379B-524A-D7FE-86F06428A286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2180D42-9D49-42BB-679F-6C17AB1A3343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0FB75DF-918A-D7D5-8470-DA21D79360B1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3510221D-7169-D9CC-A830-EF53C598254E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C50366E4-637E-52DB-6448-8DD1CC50EC84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F4E0E5E4-7703-26A2-4BB8-AC0F4CD9306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BFBF0C56-103C-E254-C0F9-20929A5D372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F5C1FA87-94B6-AC26-D1FE-FFA685FAD0BF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CD18FBD9-1978-ED59-293F-262E488B584B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F49D567C-389B-7F0D-8F3F-9BA0AF98BAE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C47B8AF-396D-DB7F-0417-68CCD76DB9E2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A247D918-ACCA-D83B-FA22-F17B686830E2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39412CBB-04D3-B465-3D97-607976353858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960B391-26E1-76E7-F673-3A3B1E10854A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AB2E4DF6-5D1F-93F9-9E90-58B8F84BD64B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BBD29F5B-C8AA-4896-9DA4-709FEA33CAF5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E15EA93E-6475-0DCC-F1F4-9EEC777C1945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CB8C4530-EFC1-D6B3-FC26-E1F9CA0A9964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69055734-6ED1-6AB7-3D4F-2FF05094B735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1A4DFBEC-0111-C1B1-445B-10D053209731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BA5F5EB-EA94-51BF-3409-5482A0273BD9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3313FD72-AC3F-1C90-45FD-8E9390C6DBA9}"/>
              </a:ext>
            </a:extLst>
          </p:cNvPr>
          <p:cNvCxnSpPr>
            <a:cxnSpLocks/>
          </p:cNvCxnSpPr>
          <p:nvPr/>
        </p:nvCxnSpPr>
        <p:spPr>
          <a:xfrm flipV="1">
            <a:off x="6790933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C79DA92D-EA1F-97BA-23CD-4B4F372D7107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0D1810C7-A619-BFAC-4280-8D88BCCA3B87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76A09A4E-C4D9-232F-D323-09EE2F49CA32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EA87D4D-BFD8-B937-9FE6-79F12E78311B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2BD62C32-973E-6ABF-0DE4-074B713BBE2F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1F4C1929-A09A-F033-0424-1C071BA4967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2440F4DA-94FC-A57E-EFF3-4AD1C64579E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88DF70EE-8782-B8F9-3A5C-BFD18E90B8A3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pic>
        <p:nvPicPr>
          <p:cNvPr id="56" name="Graphique 55" descr="Pensée scientifique contour">
            <a:extLst>
              <a:ext uri="{FF2B5EF4-FFF2-40B4-BE49-F238E27FC236}">
                <a16:creationId xmlns:a16="http://schemas.microsoft.com/office/drawing/2014/main" id="{FEA145CA-E969-603F-0467-389C9860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957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707</TotalTime>
  <Words>990</Words>
  <Application>Microsoft Office PowerPoint</Application>
  <PresentationFormat>Grand écran</PresentationFormat>
  <Paragraphs>255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8" baseType="lpstr">
      <vt:lpstr>Arial</vt:lpstr>
      <vt:lpstr>Avenir Next LT Pro</vt:lpstr>
      <vt:lpstr>Bahnschrift Light</vt:lpstr>
      <vt:lpstr>Bahnschrift SemiBold</vt:lpstr>
      <vt:lpstr>Calibri</vt:lpstr>
      <vt:lpstr>FreeSans</vt:lpstr>
      <vt:lpstr>Interstate</vt:lpstr>
      <vt:lpstr>Montserrat</vt:lpstr>
      <vt:lpstr>Raleway ExtraBold</vt:lpstr>
      <vt:lpstr>AccentBoxVTI</vt:lpstr>
      <vt:lpstr>Bases de photodétection</vt:lpstr>
      <vt:lpstr>Photodétection  Exemples</vt:lpstr>
      <vt:lpstr>Quelques utilisations des photodiodes</vt:lpstr>
      <vt:lpstr>Quelques utilisations des photodiodes</vt:lpstr>
      <vt:lpstr>Quelques utilisations des photodiodes</vt:lpstr>
      <vt:lpstr>Quelques utilisations des photodiodes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SC19 – Cameras and Interfaces</vt:lpstr>
      <vt:lpstr>LEDs</vt:lpstr>
      <vt:lpstr>LEDs et circuits d’émission</vt:lpstr>
      <vt:lpstr>LEDs et circuits d’émission</vt:lpstr>
      <vt:lpstr>Caractéristiques électriques d’une LED</vt:lpstr>
      <vt:lpstr>Caractéristiques électriques d’une LED</vt:lpstr>
      <vt:lpstr>Caractéristiques électriques d’une LED</vt:lpstr>
      <vt:lpstr>Caractéristiques électriques d’une LED</vt:lpstr>
      <vt:lpstr>Photodétection</vt:lpstr>
      <vt:lpstr>Photodiode, une diode mais…</vt:lpstr>
      <vt:lpstr>Photodiode, une diode mais…</vt:lpstr>
      <vt:lpstr>Photodiode, une diode mais…</vt:lpstr>
      <vt:lpstr>Photodétection  Montage simple</vt:lpstr>
      <vt:lpstr>Montage de photodétection</vt:lpstr>
      <vt:lpstr>Montage de photodétection</vt:lpstr>
      <vt:lpstr>Etude expérimentale</vt:lpstr>
      <vt:lpstr>Modélisation</vt:lpstr>
      <vt:lpstr>Modélisation</vt:lpstr>
      <vt:lpstr>Amélioration / Montage Suiveur</vt:lpstr>
      <vt:lpstr> Transistor</vt:lpstr>
      <vt:lpstr>Transistor (bipolaire)</vt:lpstr>
      <vt:lpstr>Transistor (bipolaire)</vt:lpstr>
      <vt:lpstr> ALI / Amplificateur Linéaire Intégré</vt:lpstr>
      <vt:lpstr>Amplificateur linéaire intégré / ALI</vt:lpstr>
      <vt:lpstr>Amplificateur linéaire intégré / ALI</vt:lpstr>
      <vt:lpstr>Amplificateur linéaire intégré / ALI</vt:lpstr>
      <vt:lpstr>Amplificateur linéaire intégré / ALI</vt:lpstr>
      <vt:lpstr>Amplificateur linéaire intégré / ALI</vt:lpstr>
      <vt:lpstr>Amplificateur linéaire intégré / ALI</vt:lpstr>
      <vt:lpstr>Amplificateur linéaire intégré / ALI</vt:lpstr>
      <vt:lpstr>Photodétection  Montage transimpédance</vt:lpstr>
      <vt:lpstr>Montage transimpédance</vt:lpstr>
      <vt:lpstr>Etude expérimentale</vt:lpstr>
      <vt:lpstr>Modélisation</vt:lpstr>
      <vt:lpstr>ALI / Passe-bas</vt:lpstr>
      <vt:lpstr>ALI asservi / Modélisation</vt:lpstr>
      <vt:lpstr>Transimpédance / Modélisation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284</cp:revision>
  <dcterms:created xsi:type="dcterms:W3CDTF">2023-04-08T12:37:13Z</dcterms:created>
  <dcterms:modified xsi:type="dcterms:W3CDTF">2025-10-18T09:35:52Z</dcterms:modified>
</cp:coreProperties>
</file>